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9" r:id="rId11"/>
    <p:sldId id="282" r:id="rId12"/>
    <p:sldId id="263" r:id="rId13"/>
    <p:sldId id="264" r:id="rId14"/>
    <p:sldId id="266" r:id="rId15"/>
    <p:sldId id="283" r:id="rId16"/>
    <p:sldId id="271" r:id="rId17"/>
    <p:sldId id="284" r:id="rId18"/>
    <p:sldId id="285" r:id="rId19"/>
    <p:sldId id="286" r:id="rId20"/>
    <p:sldId id="273" r:id="rId21"/>
    <p:sldId id="272" r:id="rId22"/>
    <p:sldId id="270" r:id="rId23"/>
    <p:sldId id="289" r:id="rId24"/>
    <p:sldId id="274" r:id="rId25"/>
    <p:sldId id="277" r:id="rId26"/>
    <p:sldId id="275" r:id="rId27"/>
    <p:sldId id="290" r:id="rId28"/>
    <p:sldId id="278" r:id="rId29"/>
    <p:sldId id="292" r:id="rId30"/>
    <p:sldId id="291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42F75-3486-4965-B263-B3C181756508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CB507-D59D-41B9-A9E1-6CDA2A9CD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F6E7-D56F-4EA4-9743-D6C71A6E249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1BD1-870E-4D62-B1E8-86D67EF31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2BE5-2692-4E3D-849B-746C377F9D96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004-BA6A-42E2-921B-B2377A5DF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5ABD-CE27-4E3D-9DA1-50231FB2D496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6B83-733A-4CD6-91FD-48B6463F0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42EF29-A9F1-4245-A244-D95B0B1F04F7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77B72F-FF4F-4162-9946-ADBF63A21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C75C-C2AA-4166-A3A9-B69DAD06D99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5C80-29B8-40B7-B166-A776FF81C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EEB22-BAC7-4569-837F-E845BC997D25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42B1C2-66B4-46A0-B1C6-0862BAD0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7C0A-861D-48E2-8AE9-A3F812819CB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D9B3-9520-45BA-BEA6-83D4E7B61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3C7AE-A57B-4071-8F15-E1BF7A88A7A6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BB1E5-C02B-49BF-BCB9-B6857CDF9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AB8109-DE12-4673-AE13-F78CB07DE40D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87564-7A37-4C07-B16A-355C1318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237EE-90E0-4876-8E6C-1C27F6ED7AD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747A9-8ABF-4E65-AF45-0DBA583A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9C6494-0963-4FE1-AEE9-46F852FCC994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4419B47-EC23-4F32-8945-BDA448FE1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691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00" y="449263"/>
            <a:ext cx="8388350" cy="16732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Органические вещества клетки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5294313"/>
            <a:ext cx="7848600" cy="15367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Гуськова</a:t>
            </a:r>
            <a:r>
              <a:rPr lang="ru-RU" dirty="0" smtClean="0"/>
              <a:t> С.А.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биологии МОУ «Гатчинская СОШ №9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углублённым изучением отдельных предметов»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2011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133600"/>
            <a:ext cx="51800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175" y="0"/>
            <a:ext cx="29210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Углеводы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1775" y="549275"/>
            <a:ext cx="1295400" cy="2159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43663" y="620713"/>
            <a:ext cx="1223962" cy="2159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1116013" y="692150"/>
            <a:ext cx="33845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rbel" pitchFamily="34" charset="0"/>
              </a:rPr>
              <a:t>Моносахариды</a:t>
            </a:r>
          </a:p>
          <a:p>
            <a:r>
              <a:rPr lang="ru-RU" sz="3200">
                <a:latin typeface="Corbel" pitchFamily="34" charset="0"/>
              </a:rPr>
              <a:t>Глюкоза</a:t>
            </a:r>
          </a:p>
          <a:p>
            <a:r>
              <a:rPr lang="ru-RU" sz="3200">
                <a:latin typeface="Corbel" pitchFamily="34" charset="0"/>
              </a:rPr>
              <a:t>Фруктоза</a:t>
            </a:r>
          </a:p>
          <a:p>
            <a:r>
              <a:rPr lang="ru-RU" sz="3200">
                <a:latin typeface="Corbel" pitchFamily="34" charset="0"/>
              </a:rPr>
              <a:t>Галактоза</a:t>
            </a:r>
          </a:p>
          <a:p>
            <a:r>
              <a:rPr lang="ru-RU" sz="3200">
                <a:latin typeface="Corbel" pitchFamily="34" charset="0"/>
              </a:rPr>
              <a:t>Рибоза Дезоксирибоза</a:t>
            </a:r>
          </a:p>
          <a:p>
            <a:endParaRPr lang="ru-RU" sz="3200">
              <a:latin typeface="Corbel" pitchFamily="34" charset="0"/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5903913" y="765175"/>
            <a:ext cx="32400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rbel" pitchFamily="34" charset="0"/>
              </a:rPr>
              <a:t>Полисахариды</a:t>
            </a:r>
          </a:p>
          <a:p>
            <a:pPr algn="ctr"/>
            <a:r>
              <a:rPr lang="ru-RU" sz="3200">
                <a:latin typeface="Corbel" pitchFamily="34" charset="0"/>
              </a:rPr>
              <a:t>Крахмал</a:t>
            </a:r>
          </a:p>
          <a:p>
            <a:pPr algn="ctr"/>
            <a:r>
              <a:rPr lang="ru-RU" sz="3200">
                <a:latin typeface="Corbel" pitchFamily="34" charset="0"/>
              </a:rPr>
              <a:t>Гликоген</a:t>
            </a:r>
          </a:p>
          <a:p>
            <a:pPr algn="ctr"/>
            <a:r>
              <a:rPr lang="ru-RU" sz="3200">
                <a:latin typeface="Corbel" pitchFamily="34" charset="0"/>
              </a:rPr>
              <a:t>Целлюлоза</a:t>
            </a:r>
          </a:p>
          <a:p>
            <a:pPr algn="ctr"/>
            <a:r>
              <a:rPr lang="ru-RU" sz="3200">
                <a:latin typeface="Corbel" pitchFamily="34" charset="0"/>
              </a:rPr>
              <a:t>Хитин</a:t>
            </a:r>
          </a:p>
          <a:p>
            <a:endParaRPr lang="ru-RU" sz="3200">
              <a:latin typeface="Corbe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003800" y="692150"/>
            <a:ext cx="38100" cy="29527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3563938" y="3789363"/>
            <a:ext cx="3095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rbel" pitchFamily="34" charset="0"/>
              </a:rPr>
              <a:t>Дисахариды</a:t>
            </a:r>
          </a:p>
          <a:p>
            <a:pPr algn="ctr"/>
            <a:r>
              <a:rPr lang="ru-RU" sz="3200">
                <a:latin typeface="Corbel" pitchFamily="34" charset="0"/>
              </a:rPr>
              <a:t>Сахароза</a:t>
            </a:r>
          </a:p>
          <a:p>
            <a:pPr algn="ctr"/>
            <a:r>
              <a:rPr lang="ru-RU" sz="3200">
                <a:latin typeface="Corbel" pitchFamily="34" charset="0"/>
              </a:rPr>
              <a:t>Лактоза</a:t>
            </a:r>
          </a:p>
          <a:p>
            <a:pPr algn="ctr"/>
            <a:r>
              <a:rPr lang="ru-RU" sz="3200">
                <a:latin typeface="Corbel" pitchFamily="34" charset="0"/>
              </a:rPr>
              <a:t>Мальтоза</a:t>
            </a:r>
          </a:p>
          <a:p>
            <a:endParaRPr lang="ru-RU" sz="3600"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971550" y="115888"/>
            <a:ext cx="80645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>
                <a:latin typeface="Corbel" pitchFamily="34" charset="0"/>
              </a:rPr>
              <a:t>Мономерами</a:t>
            </a:r>
            <a:r>
              <a:rPr lang="ru-RU" sz="3200">
                <a:latin typeface="Corbel" pitchFamily="34" charset="0"/>
              </a:rPr>
              <a:t> полисахаридов являются </a:t>
            </a:r>
            <a:r>
              <a:rPr lang="ru-RU" sz="3200" b="1">
                <a:latin typeface="Corbel" pitchFamily="34" charset="0"/>
              </a:rPr>
              <a:t>простые сахара (глюкоза)</a:t>
            </a:r>
          </a:p>
          <a:p>
            <a:endParaRPr lang="ru-RU" sz="3200" b="1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200">
                <a:latin typeface="Corbel" pitchFamily="34" charset="0"/>
              </a:rPr>
              <a:t>Полисахариды являются продуктом реакции </a:t>
            </a:r>
            <a:r>
              <a:rPr lang="ru-RU" sz="3200" b="1">
                <a:latin typeface="Corbel" pitchFamily="34" charset="0"/>
              </a:rPr>
              <a:t>поликонденсации</a:t>
            </a:r>
            <a:r>
              <a:rPr lang="ru-RU" sz="3200">
                <a:latin typeface="Corbel" pitchFamily="34" charset="0"/>
              </a:rPr>
              <a:t> моносахаридов. </a:t>
            </a:r>
            <a:endParaRPr lang="ru-RU" sz="3200" b="1">
              <a:latin typeface="Corbel" pitchFamily="34" charset="0"/>
            </a:endParaRPr>
          </a:p>
          <a:p>
            <a:endParaRPr lang="ru-RU" sz="3200" b="1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200">
                <a:latin typeface="Corbel" pitchFamily="34" charset="0"/>
              </a:rPr>
              <a:t>Моносахариды хорошо растворимы в воде и имеют сладкий вкус. </a:t>
            </a:r>
          </a:p>
          <a:p>
            <a:pPr>
              <a:buFont typeface="Arial" charset="0"/>
              <a:buChar char="•"/>
            </a:pPr>
            <a:endParaRPr lang="ru-RU" sz="3200">
              <a:latin typeface="Corbel" pitchFamily="34" charset="0"/>
            </a:endParaRPr>
          </a:p>
          <a:p>
            <a:r>
              <a:rPr lang="ru-RU" sz="3200">
                <a:latin typeface="Corbel" pitchFamily="34" charset="0"/>
              </a:rPr>
              <a:t>С увеличением числа мономеров сладкий вкус ослабевает и растворимость уменьшается. Полисахариды в воде не растворимы и сладким вкусом не обладают.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Функции углеводов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755650" y="1268413"/>
            <a:ext cx="8178800" cy="4800600"/>
          </a:xfrm>
        </p:spPr>
        <p:txBody>
          <a:bodyPr/>
          <a:lstStyle/>
          <a:p>
            <a:r>
              <a:rPr lang="ru-RU" b="1" smtClean="0"/>
              <a:t>Строительная</a:t>
            </a:r>
            <a:r>
              <a:rPr lang="ru-RU" smtClean="0"/>
              <a:t> (целлюлоза, хитин)</a:t>
            </a:r>
          </a:p>
          <a:p>
            <a:r>
              <a:rPr lang="ru-RU" b="1" smtClean="0"/>
              <a:t>Энергетическая</a:t>
            </a:r>
            <a:r>
              <a:rPr lang="ru-RU" smtClean="0"/>
              <a:t> (при окислении 1 г углеводов выделяется 17,6 кДж энергии)</a:t>
            </a:r>
          </a:p>
          <a:p>
            <a:r>
              <a:rPr lang="ru-RU" b="1" smtClean="0"/>
              <a:t>Запасающая</a:t>
            </a:r>
            <a:r>
              <a:rPr lang="ru-RU" smtClean="0"/>
              <a:t> (крахмал у растений, гликоген у животных)</a:t>
            </a:r>
          </a:p>
          <a:p>
            <a:r>
              <a:rPr lang="ru-RU" b="1" smtClean="0"/>
              <a:t>Сигнальная </a:t>
            </a:r>
            <a:r>
              <a:rPr lang="ru-RU" smtClean="0"/>
              <a:t>(углеводы, входящие в состав клеточных мембран, позволяют клеткам одного типа распознавать друг друга)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2017712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Белки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981075"/>
            <a:ext cx="8178800" cy="6192838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Белки</a:t>
            </a:r>
            <a:r>
              <a:rPr lang="ru-RU" dirty="0" smtClean="0"/>
              <a:t> – биополимеры с большой молекулярной массой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Мономеры белков – </a:t>
            </a:r>
            <a:r>
              <a:rPr lang="ru-RU" b="1" i="1" dirty="0" smtClean="0"/>
              <a:t>аминокислоты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состав белков входит </a:t>
            </a:r>
            <a:r>
              <a:rPr lang="ru-RU" b="1" dirty="0" smtClean="0"/>
              <a:t>20</a:t>
            </a:r>
            <a:r>
              <a:rPr lang="ru-RU" dirty="0" smtClean="0"/>
              <a:t> различных аминокислот, отсюда следует огромное многообразие белков при различных комбинациях аминокислот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организме человека насчитывается до </a:t>
            </a:r>
            <a:r>
              <a:rPr lang="ru-RU" b="1" dirty="0" smtClean="0"/>
              <a:t>100 000 </a:t>
            </a:r>
            <a:r>
              <a:rPr lang="ru-RU" dirty="0" smtClean="0"/>
              <a:t>белков.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Белки подразделяют на </a:t>
            </a:r>
            <a:r>
              <a:rPr lang="ru-RU" b="1" i="1" dirty="0" smtClean="0"/>
              <a:t>протеины</a:t>
            </a:r>
            <a:r>
              <a:rPr lang="ru-RU" dirty="0" smtClean="0"/>
              <a:t> (простые белки) и </a:t>
            </a:r>
            <a:r>
              <a:rPr lang="ru-RU" b="1" i="1" dirty="0" smtClean="0"/>
              <a:t>протеиды</a:t>
            </a:r>
            <a:r>
              <a:rPr lang="ru-RU" dirty="0" smtClean="0"/>
              <a:t> (сложные белки).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7763" cy="849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Строение аминокислот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Содержимое 5" descr="700px-AminoAcidball_rus_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7273925" cy="57134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1187450" y="260350"/>
            <a:ext cx="7497763" cy="4800600"/>
          </a:xfrm>
        </p:spPr>
        <p:txBody>
          <a:bodyPr/>
          <a:lstStyle/>
          <a:p>
            <a:r>
              <a:rPr lang="ru-RU" b="1" smtClean="0"/>
              <a:t>Аминокислоты</a:t>
            </a:r>
            <a:r>
              <a:rPr lang="ru-RU" smtClean="0"/>
              <a:t> – </a:t>
            </a:r>
            <a:r>
              <a:rPr lang="ru-RU" b="1" smtClean="0"/>
              <a:t>амфотерные</a:t>
            </a:r>
            <a:r>
              <a:rPr lang="ru-RU" smtClean="0"/>
              <a:t> соединения, совмещающие свойства кислоты и основания.</a:t>
            </a:r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Аминокислоты соединяются между собой, образуя ковалентные связи между углеродом кислотной и азотом основной групп. В образующейся молекуле белка такие связи называются </a:t>
            </a:r>
            <a:r>
              <a:rPr lang="ru-RU" b="1" smtClean="0"/>
              <a:t>пептидными</a:t>
            </a:r>
            <a:r>
              <a:rPr lang="ru-RU" smtClean="0"/>
              <a:t>, а сама молекула – </a:t>
            </a:r>
            <a:r>
              <a:rPr lang="ru-RU" b="1" smtClean="0"/>
              <a:t>полипептидом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549275"/>
            <a:ext cx="6048375" cy="4838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499350" cy="849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Полипептидная цепочка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95738" y="4365625"/>
            <a:ext cx="144462" cy="136683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67175" y="4508500"/>
            <a:ext cx="1152525" cy="122396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2051050" y="5732463"/>
            <a:ext cx="3960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rbel" pitchFamily="34" charset="0"/>
              </a:rPr>
              <a:t>пептидные связи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787900" y="1916113"/>
            <a:ext cx="720725" cy="21748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425" y="1916113"/>
            <a:ext cx="719138" cy="36036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4211638" y="134143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rbel" pitchFamily="34" charset="0"/>
              </a:rPr>
              <a:t>аминокислоты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88913"/>
            <a:ext cx="7127875" cy="64801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Последовательность аминокислот в полипептидной цепи – </a:t>
            </a:r>
            <a:r>
              <a:rPr lang="ru-RU" b="1" dirty="0" smtClean="0"/>
              <a:t>первичная структура белка.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Вторичная структура белка – </a:t>
            </a:r>
            <a:r>
              <a:rPr lang="ru-RU" dirty="0" smtClean="0"/>
              <a:t>спиральное закручивание линейной молекулы белка в результате образования </a:t>
            </a:r>
            <a:r>
              <a:rPr lang="ru-RU" b="1" dirty="0" smtClean="0"/>
              <a:t>водородных связей </a:t>
            </a:r>
            <a:r>
              <a:rPr lang="ru-RU" dirty="0" smtClean="0"/>
              <a:t>между остатками карбоксильных групп и аминогрупп разных аминокислот</a:t>
            </a:r>
            <a:endParaRPr lang="ru-RU" b="1" dirty="0"/>
          </a:p>
        </p:txBody>
      </p:sp>
      <p:pic>
        <p:nvPicPr>
          <p:cNvPr id="29698" name="Picture 2" descr="http://900igr.net/datai/biologija/Belki-veschestvo/0020-034-Pervichnaja-struk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32400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velikol.ru/dosta/%D0%A2%D0%B5%D0%BC%D0%B0+%D0%9A%D0%BB%D0%B5%D1%82%D0%BE%D1%87%D0%BD%D0%B0%D1%8F+%D1%82%D0%B5%D0%BE%D1%80%D0%B8%D1%8F.+%D0%9A%D0%BB%D0%B5%D1%82%D0%BE%D1%87%D0%BD%D1%8B%D0%B5+%D1%81%D1%82%D1%80%D1%83%D0%BA%D1%82%D1%83%D1%80%D1%8B%3A+%D1%86%D0%B8%D1%82%D0%BE%D0%BF%D0%BB%D0%B0%D0%B7%D0%BC%D0%B0%2C+%D0%BF%D0%BB%D0%B0%D0%B7%D0%BC%D0%B0%D1%82%D0%B8%D1%87%D0%B5%D1%81%D0%BA%D0%B0%D1%8F+%D0%BC%D0%B5%D0%BC%D0%B1%D1%80%D0%B0%D0%BD%D0%B0%2C+%D1%8D%D0%B4%D1%81%2C+%D1%80%D0%B8%D0%B1%D0%BE%D1%81%D0%BE%D0%BC%D1%8B%2C+%D0%BA%D0%BE%D0%BC%D0%BF%D0%BB%D0%B5%D0%BA%D1%81+%D0%93%D0%BE%D0%BB%D1%8C%D0%B4%D0%B6%D0%B8%2C+%D0%BB%D0%B8%D0%B7%D0%BE%D1%81%D0%BE%D0%BC%D1%8Ba/855_html_m471bf3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2852738"/>
            <a:ext cx="138906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187450" y="404813"/>
            <a:ext cx="7497763" cy="4800600"/>
          </a:xfrm>
        </p:spPr>
        <p:txBody>
          <a:bodyPr/>
          <a:lstStyle/>
          <a:p>
            <a:r>
              <a:rPr lang="ru-RU" b="1" smtClean="0"/>
              <a:t>Третичная структура белка </a:t>
            </a:r>
            <a:r>
              <a:rPr lang="ru-RU" smtClean="0"/>
              <a:t>– глобула, образуется в результате взаимодействия радикалов аминокислот, находящихся в полипептидной цепи на некотором расстоянии друг от друга.</a:t>
            </a:r>
          </a:p>
        </p:txBody>
      </p:sp>
      <p:pic>
        <p:nvPicPr>
          <p:cNvPr id="30722" name="Picture 2" descr="http://neosee.ru/origdocs/33/32717/32717_html_9819f2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00438"/>
            <a:ext cx="52578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1042988" y="188913"/>
            <a:ext cx="7921625" cy="2592387"/>
          </a:xfrm>
        </p:spPr>
        <p:txBody>
          <a:bodyPr/>
          <a:lstStyle/>
          <a:p>
            <a:r>
              <a:rPr lang="ru-RU" b="1" smtClean="0"/>
              <a:t>Четвертичная структура белка </a:t>
            </a:r>
            <a:r>
              <a:rPr lang="ru-RU" smtClean="0"/>
              <a:t>– структурно-функциональное объединение двух, трёх или более молекул белка, обладающих третичной структурой.</a:t>
            </a:r>
          </a:p>
        </p:txBody>
      </p:sp>
      <p:pic>
        <p:nvPicPr>
          <p:cNvPr id="31746" name="Picture 4" descr="http://medicalpicturesinfo.com/wp-content/uploads/2011/09/Hemoglobin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068638"/>
            <a:ext cx="43926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7762" cy="779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Биополимеры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981075"/>
            <a:ext cx="8388350" cy="587692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Биополимеры </a:t>
            </a:r>
            <a:r>
              <a:rPr lang="ru-RU" dirty="0" smtClean="0"/>
              <a:t>— органические вещества, входящие в состав живых организмов.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Биополимеры состоят из одинаковых (или разных) звеньев —</a:t>
            </a:r>
            <a:r>
              <a:rPr lang="ru-RU" b="1" dirty="0" smtClean="0"/>
              <a:t> мономеров</a:t>
            </a:r>
            <a:r>
              <a:rPr lang="ru-RU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Биополимеры</a:t>
            </a:r>
            <a:r>
              <a:rPr lang="ru-RU" dirty="0" smtClean="0"/>
              <a:t> (от греч. </a:t>
            </a:r>
            <a:r>
              <a:rPr lang="ru-RU" b="1" dirty="0" err="1" smtClean="0"/>
              <a:t>βιος</a:t>
            </a:r>
            <a:r>
              <a:rPr lang="ru-RU" dirty="0" err="1" smtClean="0"/>
              <a:t> </a:t>
            </a:r>
            <a:r>
              <a:rPr lang="ru-RU" dirty="0" smtClean="0"/>
              <a:t>- жизнь и </a:t>
            </a:r>
            <a:r>
              <a:rPr lang="ru-RU" b="1" dirty="0" err="1" smtClean="0"/>
              <a:t>πολυμερες</a:t>
            </a:r>
            <a:r>
              <a:rPr lang="ru-RU" dirty="0" err="1" smtClean="0"/>
              <a:t> </a:t>
            </a:r>
            <a:r>
              <a:rPr lang="ru-RU" dirty="0" smtClean="0"/>
              <a:t>- состоящий из многих частей) являются структурной основой живых организмов и обеспечивают их жизнедеятельность, выполняя разнообразные биологические функции. К биополимерам относятся </a:t>
            </a:r>
            <a:r>
              <a:rPr lang="ru-RU" b="1" dirty="0" smtClean="0"/>
              <a:t>белки, нуклеиновые кислоты, полисахариды.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755650" y="260350"/>
            <a:ext cx="8178800" cy="2232025"/>
          </a:xfrm>
        </p:spPr>
        <p:txBody>
          <a:bodyPr/>
          <a:lstStyle/>
          <a:p>
            <a:r>
              <a:rPr lang="ru-RU" b="1" smtClean="0"/>
              <a:t>Денатурация</a:t>
            </a:r>
            <a:r>
              <a:rPr lang="ru-RU" smtClean="0"/>
              <a:t> – разрушение природной структуры под действием высоких температур, радиоактивного излучения, сильных кислот и щелочей.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349500"/>
            <a:ext cx="56896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7762" cy="779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Функции белков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125538"/>
            <a:ext cx="8178800" cy="4800600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Ферментативная</a:t>
            </a:r>
            <a:r>
              <a:rPr lang="ru-RU" dirty="0" smtClean="0"/>
              <a:t> (белки – биологические катализаторы)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Строительная</a:t>
            </a:r>
            <a:r>
              <a:rPr lang="ru-RU" dirty="0" smtClean="0"/>
              <a:t> (входят в состав всех органоидов клетки)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Энергетическая</a:t>
            </a:r>
            <a:r>
              <a:rPr lang="ru-RU" dirty="0" smtClean="0"/>
              <a:t> (при окислении 1 г </a:t>
            </a:r>
            <a:r>
              <a:rPr lang="ru-RU" dirty="0" err="1" smtClean="0"/>
              <a:t>бклка</a:t>
            </a:r>
            <a:r>
              <a:rPr lang="ru-RU" dirty="0" smtClean="0"/>
              <a:t> выделяется 17,6 кДж энергии)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Запасающая</a:t>
            </a:r>
            <a:r>
              <a:rPr lang="ru-RU" dirty="0" smtClean="0"/>
              <a:t> (желток яйца птиц, казеин молока)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Двигательная</a:t>
            </a:r>
            <a:r>
              <a:rPr lang="ru-RU" dirty="0" smtClean="0"/>
              <a:t> (актин и миозин мышц)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Транспортная</a:t>
            </a:r>
            <a:r>
              <a:rPr lang="ru-RU" dirty="0" smtClean="0"/>
              <a:t> (гемоглобин)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Защитная</a:t>
            </a:r>
            <a:r>
              <a:rPr lang="ru-RU" dirty="0" smtClean="0"/>
              <a:t> (антитела)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Регуляторная</a:t>
            </a:r>
            <a:r>
              <a:rPr lang="ru-RU" dirty="0" smtClean="0"/>
              <a:t> (гормоны: инсулин и др.)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97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4"/>
          <p:cNvSpPr>
            <a:spLocks noChangeArrowheads="1"/>
          </p:cNvSpPr>
          <p:nvPr/>
        </p:nvSpPr>
        <p:spPr bwMode="auto">
          <a:xfrm>
            <a:off x="1187450" y="188913"/>
            <a:ext cx="7632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Нуклеиновые кислоты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- природные высокомолекулярные органические соединения, обеспечивающие хранение, передачу и реализацию  наследственной информации в живых организмах. </a:t>
            </a:r>
          </a:p>
        </p:txBody>
      </p:sp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1042988" y="3284538"/>
            <a:ext cx="5689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Открыты в 1869 году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швейцарским биохимиком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Фридрихом Мишером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Впервые обнаружены в ядре («нуклеус» - ядро)</a:t>
            </a:r>
          </a:p>
        </p:txBody>
      </p:sp>
      <p:pic>
        <p:nvPicPr>
          <p:cNvPr id="36867" name="Picture 2" descr="C:\Users\Администратор\Desktop\220px-Friedrich_Mies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997200"/>
            <a:ext cx="2576512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5545138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Нуклеиновые кислоты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675" y="908050"/>
            <a:ext cx="0" cy="576263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1863" y="908050"/>
            <a:ext cx="0" cy="576263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8538" y="1341438"/>
            <a:ext cx="1511300" cy="706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ДНК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600" y="1341438"/>
            <a:ext cx="136842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РНК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113" y="1989138"/>
            <a:ext cx="3887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(Дезоксирибонуклеиновая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кислота)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463" y="1916113"/>
            <a:ext cx="2808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(Рибонуклеиновая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кислота)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1042988" y="3068638"/>
            <a:ext cx="4968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Модель пространственного строения молекулы ДНК в виде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двойной спирали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была предложена в 1953 г.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Дж. Уотсоном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и Ф. Криком </a:t>
            </a:r>
          </a:p>
        </p:txBody>
      </p:sp>
      <p:pic>
        <p:nvPicPr>
          <p:cNvPr id="37897" name="Picture 4" descr="https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781300"/>
            <a:ext cx="2227263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761841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638" y="1628775"/>
            <a:ext cx="4537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нуклеиновой кислоты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75" y="6021388"/>
            <a:ext cx="30972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нуклеотида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1116013" y="19891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rbel" pitchFamily="34" charset="0"/>
              </a:rPr>
              <a:t>нуклеотид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258888" y="1844675"/>
            <a:ext cx="217487" cy="2159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116013" y="3860800"/>
            <a:ext cx="1943100" cy="18002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325" y="3860800"/>
            <a:ext cx="2663825" cy="19446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3492500" y="3644900"/>
            <a:ext cx="2159000" cy="2016125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987675" y="4437063"/>
            <a:ext cx="504825" cy="2222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651500" y="4437063"/>
            <a:ext cx="504825" cy="2222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9"/>
          <p:cNvSpPr txBox="1">
            <a:spLocks noChangeArrowheads="1"/>
          </p:cNvSpPr>
          <p:nvPr/>
        </p:nvSpPr>
        <p:spPr bwMode="auto">
          <a:xfrm>
            <a:off x="3708400" y="4149725"/>
            <a:ext cx="18002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Пентоза</a:t>
            </a:r>
          </a:p>
          <a:p>
            <a:pPr algn="ctr"/>
            <a:r>
              <a:rPr lang="ru-RU" b="1">
                <a:latin typeface="Corbel" pitchFamily="34" charset="0"/>
              </a:rPr>
              <a:t>(рибоза или дезоксирибоза)</a:t>
            </a:r>
          </a:p>
        </p:txBody>
      </p:sp>
      <p:sp>
        <p:nvSpPr>
          <p:cNvPr id="38924" name="TextBox 20"/>
          <p:cNvSpPr txBox="1">
            <a:spLocks noChangeArrowheads="1"/>
          </p:cNvSpPr>
          <p:nvPr/>
        </p:nvSpPr>
        <p:spPr bwMode="auto">
          <a:xfrm>
            <a:off x="1187450" y="4149725"/>
            <a:ext cx="16557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Остаток фосфорной кислоты</a:t>
            </a:r>
          </a:p>
          <a:p>
            <a:pPr algn="ctr"/>
            <a:r>
              <a:rPr lang="ru-RU" sz="2400" b="1">
                <a:latin typeface="Corbel" pitchFamily="34" charset="0"/>
              </a:rPr>
              <a:t>Н</a:t>
            </a:r>
            <a:r>
              <a:rPr lang="ru-RU" sz="2400" b="1" baseline="-25000">
                <a:latin typeface="Corbel" pitchFamily="34" charset="0"/>
              </a:rPr>
              <a:t>2</a:t>
            </a:r>
            <a:r>
              <a:rPr lang="ru-RU" sz="2400" b="1">
                <a:latin typeface="Corbel" pitchFamily="34" charset="0"/>
              </a:rPr>
              <a:t> РО </a:t>
            </a:r>
            <a:r>
              <a:rPr lang="ru-RU" sz="2400" b="1" baseline="-25000">
                <a:latin typeface="Corbel" pitchFamily="34" charset="0"/>
              </a:rPr>
              <a:t>4</a:t>
            </a:r>
          </a:p>
        </p:txBody>
      </p:sp>
      <p:sp>
        <p:nvSpPr>
          <p:cNvPr id="38925" name="TextBox 21"/>
          <p:cNvSpPr txBox="1">
            <a:spLocks noChangeArrowheads="1"/>
          </p:cNvSpPr>
          <p:nvPr/>
        </p:nvSpPr>
        <p:spPr bwMode="auto">
          <a:xfrm>
            <a:off x="6300788" y="3933825"/>
            <a:ext cx="25193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Азотистое основание</a:t>
            </a:r>
          </a:p>
          <a:p>
            <a:pPr algn="ctr"/>
            <a:r>
              <a:rPr lang="ru-RU" b="1">
                <a:latin typeface="Corbel" pitchFamily="34" charset="0"/>
              </a:rPr>
              <a:t>Аденин </a:t>
            </a:r>
          </a:p>
          <a:p>
            <a:pPr algn="ctr"/>
            <a:r>
              <a:rPr lang="ru-RU" b="1">
                <a:latin typeface="Corbel" pitchFamily="34" charset="0"/>
              </a:rPr>
              <a:t>Тимин </a:t>
            </a:r>
          </a:p>
          <a:p>
            <a:pPr algn="ctr"/>
            <a:r>
              <a:rPr lang="ru-RU" b="1">
                <a:latin typeface="Corbel" pitchFamily="34" charset="0"/>
              </a:rPr>
              <a:t>Гуанин </a:t>
            </a:r>
          </a:p>
          <a:p>
            <a:pPr algn="ctr"/>
            <a:r>
              <a:rPr lang="ru-RU" b="1">
                <a:latin typeface="Corbel" pitchFamily="34" charset="0"/>
              </a:rPr>
              <a:t>Цитозин </a:t>
            </a:r>
          </a:p>
          <a:p>
            <a:pPr algn="ctr"/>
            <a:r>
              <a:rPr lang="ru-RU" b="1">
                <a:latin typeface="Corbel" pitchFamily="34" charset="0"/>
              </a:rPr>
              <a:t>Урацил</a:t>
            </a:r>
          </a:p>
        </p:txBody>
      </p:sp>
      <p:sp>
        <p:nvSpPr>
          <p:cNvPr id="7" name="Овал 6"/>
          <p:cNvSpPr/>
          <p:nvPr/>
        </p:nvSpPr>
        <p:spPr>
          <a:xfrm>
            <a:off x="1187450" y="260350"/>
            <a:ext cx="1871663" cy="17287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27" name="Прямоугольник 15"/>
          <p:cNvSpPr>
            <a:spLocks noChangeArrowheads="1"/>
          </p:cNvSpPr>
          <p:nvPr/>
        </p:nvSpPr>
        <p:spPr bwMode="auto">
          <a:xfrm>
            <a:off x="1042988" y="2636838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Связи между нуклеотидами в цепи образуются за счёт дезоксирибозы и фосфатной группы (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фосфодиэфирные связи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333375"/>
            <a:ext cx="7850187" cy="605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ДНК</a:t>
            </a:r>
            <a:r>
              <a:rPr lang="ru-RU" sz="2800" dirty="0">
                <a:latin typeface="+mn-lt"/>
              </a:rPr>
              <a:t> — полимер, мономерами которого являются </a:t>
            </a:r>
            <a:r>
              <a:rPr lang="ru-RU" sz="2800" b="1" dirty="0" err="1">
                <a:latin typeface="+mn-lt"/>
              </a:rPr>
              <a:t>дезоксирибонуклеотиды</a:t>
            </a:r>
            <a:r>
              <a:rPr lang="ru-RU" sz="28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Азотистые основания , входящие в состав </a:t>
            </a:r>
            <a:r>
              <a:rPr lang="ru-RU" sz="2800" dirty="0" err="1">
                <a:latin typeface="+mn-lt"/>
              </a:rPr>
              <a:t>дезоксирибонуклеотидов</a:t>
            </a:r>
            <a:r>
              <a:rPr lang="ru-RU" sz="2800" dirty="0">
                <a:latin typeface="+mn-lt"/>
              </a:rPr>
              <a:t>: </a:t>
            </a:r>
            <a:r>
              <a:rPr lang="ru-RU" sz="2800" b="1" dirty="0" err="1">
                <a:latin typeface="+mn-lt"/>
              </a:rPr>
              <a:t>аденин</a:t>
            </a:r>
            <a:r>
              <a:rPr lang="ru-RU" sz="2800" b="1" dirty="0">
                <a:latin typeface="+mn-lt"/>
              </a:rPr>
              <a:t>, </a:t>
            </a:r>
            <a:r>
              <a:rPr lang="ru-RU" sz="2800" b="1" dirty="0" err="1">
                <a:latin typeface="+mn-lt"/>
              </a:rPr>
              <a:t>тимин</a:t>
            </a:r>
            <a:r>
              <a:rPr lang="ru-RU" sz="2800" b="1" dirty="0">
                <a:latin typeface="+mn-lt"/>
              </a:rPr>
              <a:t>, гуанин, </a:t>
            </a:r>
            <a:r>
              <a:rPr lang="ru-RU" sz="2800" b="1" dirty="0" err="1">
                <a:latin typeface="+mn-lt"/>
              </a:rPr>
              <a:t>цитозин</a:t>
            </a: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В состав </a:t>
            </a:r>
            <a:r>
              <a:rPr lang="ru-RU" sz="2800" dirty="0" err="1">
                <a:latin typeface="+mn-lt"/>
              </a:rPr>
              <a:t>дезоксирибонуклеотида</a:t>
            </a:r>
            <a:r>
              <a:rPr lang="ru-RU" sz="2800" dirty="0">
                <a:latin typeface="+mn-lt"/>
              </a:rPr>
              <a:t> входит моносахарид </a:t>
            </a:r>
            <a:r>
              <a:rPr lang="ru-RU" sz="2800" b="1" dirty="0" err="1">
                <a:latin typeface="+mn-lt"/>
              </a:rPr>
              <a:t>дезоксирибоза</a:t>
            </a: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ДНК- биополимер, состоящий из двух полинуклеотидных цепей, соединенных друг с другом по принципу </a:t>
            </a:r>
            <a:r>
              <a:rPr lang="ru-RU" sz="2800" b="1" dirty="0" err="1">
                <a:latin typeface="+mn-lt"/>
              </a:rPr>
              <a:t>комплементарности</a:t>
            </a: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"/>
          <p:cNvSpPr txBox="1">
            <a:spLocks noChangeArrowheads="1"/>
          </p:cNvSpPr>
          <p:nvPr/>
        </p:nvSpPr>
        <p:spPr bwMode="auto">
          <a:xfrm>
            <a:off x="2124075" y="0"/>
            <a:ext cx="5643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Правило Чаргаффа</a:t>
            </a:r>
          </a:p>
        </p:txBody>
      </p:sp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3348038" y="908050"/>
            <a:ext cx="3500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Содержание А=Т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Содержание Г= Ц</a:t>
            </a: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1116013" y="1844675"/>
            <a:ext cx="8027987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Комплиментарность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- это взаимное дополнение азотистых оснований в молекуле ДНК.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Комплиментарные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структуры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подходят друг к другу как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«ключ с замком»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2" descr="C:\Users\Администратор\Desktop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068638"/>
            <a:ext cx="3024188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116013" y="26035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ДВОЙНАЯ СПИРАЛЬ ДНК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221163"/>
            <a:ext cx="7715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1403350" y="1052513"/>
            <a:ext cx="72009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rbel" pitchFamily="34" charset="0"/>
              </a:rPr>
              <a:t>Азотистые основания одной из цепей соединены с азотистыми основаниями другой цепи </a:t>
            </a:r>
            <a:r>
              <a:rPr lang="ru-RU" sz="2800" b="1">
                <a:latin typeface="Corbel" pitchFamily="34" charset="0"/>
              </a:rPr>
              <a:t>водородными связями </a:t>
            </a:r>
            <a:r>
              <a:rPr lang="ru-RU" sz="2800">
                <a:latin typeface="Corbel" pitchFamily="34" charset="0"/>
              </a:rPr>
              <a:t>согласно принципу комплементарности: аденин соединяется только с тимином, гуанин — только с цитозином.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1476375" y="357188"/>
            <a:ext cx="745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Задача на комплементарность</a:t>
            </a:r>
          </a:p>
        </p:txBody>
      </p:sp>
      <p:pic>
        <p:nvPicPr>
          <p:cNvPr id="43010" name="Picture 5" descr="0300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2757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928938" y="1500188"/>
            <a:ext cx="6215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Franklin Gothic Book" pitchFamily="34" charset="0"/>
              </a:rPr>
              <a:t>Задача :</a:t>
            </a:r>
            <a:r>
              <a:rPr lang="ru-RU" sz="2800">
                <a:latin typeface="Franklin Gothic Book" pitchFamily="34" charset="0"/>
              </a:rPr>
              <a:t> </a:t>
            </a:r>
            <a:r>
              <a:rPr lang="ru-RU" sz="2800" b="1">
                <a:latin typeface="Franklin Gothic Book" pitchFamily="34" charset="0"/>
              </a:rPr>
              <a:t>фрагмент цепи ДНК </a:t>
            </a:r>
          </a:p>
          <a:p>
            <a:r>
              <a:rPr lang="ru-RU" sz="2800" b="1">
                <a:latin typeface="Franklin Gothic Book" pitchFamily="34" charset="0"/>
              </a:rPr>
              <a:t>имеет   последовательность нуклеотидов:  </a:t>
            </a:r>
            <a:r>
              <a:rPr lang="ru-RU" sz="2800" b="1">
                <a:solidFill>
                  <a:srgbClr val="FF3300"/>
                </a:solidFill>
                <a:latin typeface="Franklin Gothic Book" pitchFamily="34" charset="0"/>
              </a:rPr>
              <a:t>Г  Т  Ц  Т  А  Ц  Г  А  Т </a:t>
            </a:r>
            <a:r>
              <a:rPr lang="ru-RU" sz="2800" b="1">
                <a:latin typeface="Franklin Gothic Book" pitchFamily="34" charset="0"/>
              </a:rPr>
              <a:t>Постройте по принципу комплементарности 2-ю  цепочку ДНК.</a:t>
            </a:r>
          </a:p>
          <a:p>
            <a:endParaRPr lang="ru-RU" sz="2800" b="1">
              <a:latin typeface="Franklin Gothic Book" pitchFamily="34" charset="0"/>
            </a:endParaRPr>
          </a:p>
          <a:p>
            <a:r>
              <a:rPr lang="ru-RU" sz="2800" b="1">
                <a:latin typeface="Franklin Gothic Book" pitchFamily="34" charset="0"/>
              </a:rPr>
              <a:t>РЕШЕНИЕ:</a:t>
            </a:r>
          </a:p>
          <a:p>
            <a:r>
              <a:rPr lang="ru-RU" sz="2800" b="1">
                <a:latin typeface="Franklin Gothic Book" pitchFamily="34" charset="0"/>
              </a:rPr>
              <a:t>1-я цепь ДНК: Г -Т -Ц -Т –А –Ц –Г –А -Т.</a:t>
            </a:r>
          </a:p>
          <a:p>
            <a:r>
              <a:rPr lang="ru-RU" sz="2800" b="1">
                <a:latin typeface="Franklin Gothic Book" pitchFamily="34" charset="0"/>
              </a:rPr>
              <a:t>2-я цепь ДНК:</a:t>
            </a:r>
          </a:p>
          <a:p>
            <a:endParaRPr lang="ru-RU" sz="28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617913"/>
            <a:ext cx="30829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156325" y="1989138"/>
            <a:ext cx="2592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orbel" pitchFamily="34" charset="0"/>
              </a:rPr>
              <a:t>Молекула воды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900113" y="4508500"/>
            <a:ext cx="4464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rbel" pitchFamily="34" charset="0"/>
              </a:rPr>
              <a:t>Молекула белка гемоглобина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500313" y="357188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РНК-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рибонуклеиновая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</a:p>
          <a:p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2857500" y="2214563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Состав нуклеотида в РНК</a:t>
            </a:r>
          </a:p>
        </p:txBody>
      </p:sp>
      <p:pic>
        <p:nvPicPr>
          <p:cNvPr id="44035" name="Picture 2" descr="C:\Users\Администратор\Desktop\Безымянный.pngвап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143250"/>
            <a:ext cx="16097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929063"/>
            <a:ext cx="114141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C:\Users\Администратор\Desktop\ывавыапв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429000"/>
            <a:ext cx="14239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C:\Users\Администратор\Desktop\всмвывы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214688"/>
            <a:ext cx="18938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929063"/>
            <a:ext cx="11414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214313" y="550068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РНК – это одноцепочечная молекула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042988" y="260350"/>
            <a:ext cx="489743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rbel" pitchFamily="34" charset="0"/>
              </a:rPr>
              <a:t>За редким исключением все </a:t>
            </a:r>
            <a:r>
              <a:rPr lang="ru-RU" sz="3200" b="1">
                <a:latin typeface="Corbel" pitchFamily="34" charset="0"/>
              </a:rPr>
              <a:t>PНK</a:t>
            </a:r>
            <a:r>
              <a:rPr lang="ru-RU" sz="3200">
                <a:latin typeface="Corbel" pitchFamily="34" charset="0"/>
              </a:rPr>
              <a:t> состоят из одиночных полинуклеотидных цепей. Их мономерами являются </a:t>
            </a:r>
            <a:r>
              <a:rPr lang="ru-RU" sz="3200" b="1">
                <a:latin typeface="Corbel" pitchFamily="34" charset="0"/>
              </a:rPr>
              <a:t>рибонуклеотиды</a:t>
            </a:r>
            <a:r>
              <a:rPr lang="ru-RU" sz="3200">
                <a:latin typeface="Corbel" pitchFamily="34" charset="0"/>
              </a:rPr>
              <a:t> ,в состав которых входит остаток фосфорной кислоты,  сахар </a:t>
            </a:r>
            <a:r>
              <a:rPr lang="ru-RU" sz="3200" b="1">
                <a:latin typeface="Corbel" pitchFamily="34" charset="0"/>
              </a:rPr>
              <a:t>рибоза</a:t>
            </a:r>
            <a:r>
              <a:rPr lang="ru-RU" sz="3200">
                <a:latin typeface="Corbel" pitchFamily="34" charset="0"/>
              </a:rPr>
              <a:t>  и азотистые основания </a:t>
            </a:r>
            <a:r>
              <a:rPr lang="ru-RU" sz="3200" b="1">
                <a:latin typeface="Corbel" pitchFamily="34" charset="0"/>
              </a:rPr>
              <a:t>аденин</a:t>
            </a:r>
            <a:r>
              <a:rPr lang="ru-RU" sz="3200">
                <a:latin typeface="Corbel" pitchFamily="34" charset="0"/>
              </a:rPr>
              <a:t>, </a:t>
            </a:r>
            <a:r>
              <a:rPr lang="ru-RU" sz="3200" b="1">
                <a:latin typeface="Corbel" pitchFamily="34" charset="0"/>
              </a:rPr>
              <a:t>гуанин</a:t>
            </a:r>
            <a:r>
              <a:rPr lang="ru-RU" sz="3200">
                <a:latin typeface="Corbel" pitchFamily="34" charset="0"/>
              </a:rPr>
              <a:t>,</a:t>
            </a:r>
            <a:r>
              <a:rPr lang="ru-RU" sz="3200" b="1">
                <a:latin typeface="Corbel" pitchFamily="34" charset="0"/>
              </a:rPr>
              <a:t>цитозин</a:t>
            </a:r>
            <a:r>
              <a:rPr lang="ru-RU" sz="3200">
                <a:latin typeface="Corbel" pitchFamily="34" charset="0"/>
              </a:rPr>
              <a:t> и </a:t>
            </a:r>
            <a:r>
              <a:rPr lang="ru-RU" sz="3200" b="1">
                <a:latin typeface="Corbel" pitchFamily="34" charset="0"/>
              </a:rPr>
              <a:t>урацил</a:t>
            </a:r>
            <a:r>
              <a:rPr lang="ru-RU" sz="3200">
                <a:latin typeface="Corbel" pitchFamily="34" charset="0"/>
              </a:rPr>
              <a:t>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0350"/>
            <a:ext cx="30702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79216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rbel" pitchFamily="34" charset="0"/>
              </a:rPr>
              <a:t>1) </a:t>
            </a:r>
            <a:r>
              <a:rPr lang="ru-RU" sz="2000" b="1">
                <a:latin typeface="Corbel" pitchFamily="34" charset="0"/>
              </a:rPr>
              <a:t>Информационная РНК (и-РНК). </a:t>
            </a:r>
            <a:r>
              <a:rPr lang="ru-RU" sz="2000">
                <a:latin typeface="Corbel" pitchFamily="34" charset="0"/>
              </a:rPr>
              <a:t/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   Данный вид РНК располагается как в ядре, так и в цитоплазме клетки. Основное назначение – перенос информации о строении белка от ДНК к рибосомам, где и происходит сбор белковой молекулы. 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/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2) </a:t>
            </a:r>
            <a:r>
              <a:rPr lang="ru-RU" sz="2000" b="1">
                <a:latin typeface="Corbel" pitchFamily="34" charset="0"/>
              </a:rPr>
              <a:t>Рибосомальная РНК (р-РНК). </a:t>
            </a:r>
            <a:r>
              <a:rPr lang="ru-RU" sz="2000">
                <a:latin typeface="Corbel" pitchFamily="34" charset="0"/>
              </a:rPr>
              <a:t/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      Самый распространенный вид РНК (около 90% от всех молекул данного вида в клетке). Р-РНК расположена в рибосомах и является матрицей для синтеза белковых молекул. Имеет наибольшие, по сравнению с другими видами РНК, размеры. 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/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3) </a:t>
            </a:r>
            <a:r>
              <a:rPr lang="ru-RU" sz="2000" b="1">
                <a:latin typeface="Corbel" pitchFamily="34" charset="0"/>
              </a:rPr>
              <a:t>Транспортная РНК (т-РНК). </a:t>
            </a:r>
            <a:r>
              <a:rPr lang="ru-RU" sz="2000">
                <a:latin typeface="Corbel" pitchFamily="34" charset="0"/>
              </a:rPr>
              <a:t/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      Расположена, преимущественно, в цитоплазме клетки. Основное назначение- осуществление транспорта (переноса) аминокислот к месту синтеза белка (в рибосомы). Транспортная РНК составляет до 10% от всех молекул РНК, располагающихся в клетке. Имеет наименьше, по сравнению с другими РНК- молекулами, размеры (до 100 нуклеотидов). </a:t>
            </a: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0338" y="0"/>
            <a:ext cx="6200775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Виды РНК и их функции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0"/>
            <a:ext cx="698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Сравнительная характеристика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550" y="701675"/>
          <a:ext cx="7993063" cy="6156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12018"/>
                <a:gridCol w="3980870"/>
              </a:tblGrid>
              <a:tr h="5681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ДНК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РНК</a:t>
                      </a:r>
                      <a:endParaRPr lang="ru-RU" sz="3200" dirty="0"/>
                    </a:p>
                  </a:txBody>
                  <a:tcPr/>
                </a:tc>
              </a:tr>
              <a:tr h="627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Биополимер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Биополимер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7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Мономер</a:t>
                      </a:r>
                      <a:r>
                        <a:rPr lang="ru-RU" dirty="0" smtClean="0"/>
                        <a:t> – </a:t>
                      </a:r>
                      <a:r>
                        <a:rPr lang="ru-RU" dirty="0" err="1" smtClean="0"/>
                        <a:t>дезоксирибонуклеотид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itchFamily="2" charset="2"/>
                        <a:buNone/>
                      </a:pPr>
                      <a:r>
                        <a:rPr lang="ru-RU" i="1" dirty="0" smtClean="0"/>
                        <a:t>Мономер</a:t>
                      </a:r>
                      <a:r>
                        <a:rPr lang="ru-RU" dirty="0" smtClean="0"/>
                        <a:t>–</a:t>
                      </a:r>
                      <a:r>
                        <a:rPr lang="ru-RU" dirty="0" err="1" smtClean="0"/>
                        <a:t>рибонуклеотид</a:t>
                      </a:r>
                      <a:endParaRPr lang="ru-RU" dirty="0" smtClean="0"/>
                    </a:p>
                  </a:txBody>
                  <a:tcPr/>
                </a:tc>
              </a:tr>
              <a:tr h="897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4 типа азотистых оснований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аденин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тимин</a:t>
                      </a:r>
                      <a:r>
                        <a:rPr lang="ru-RU" dirty="0" smtClean="0"/>
                        <a:t>, гуанин, </a:t>
                      </a:r>
                      <a:r>
                        <a:rPr lang="ru-RU" dirty="0" err="1" smtClean="0"/>
                        <a:t>цитозин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4 типа азотистых оснований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аденин</a:t>
                      </a:r>
                      <a:r>
                        <a:rPr lang="ru-RU" dirty="0" smtClean="0"/>
                        <a:t>, гуанин, </a:t>
                      </a:r>
                      <a:r>
                        <a:rPr lang="ru-RU" dirty="0" err="1" smtClean="0"/>
                        <a:t>цитозин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урацил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97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Местонахождение </a:t>
                      </a:r>
                      <a:r>
                        <a:rPr lang="ru-RU" dirty="0" smtClean="0"/>
                        <a:t>- ядро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Местонахождение </a:t>
                      </a:r>
                      <a:r>
                        <a:rPr lang="ru-RU" dirty="0" smtClean="0"/>
                        <a:t>– ядро, цитоплазма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97078">
                <a:tc>
                  <a:txBody>
                    <a:bodyPr/>
                    <a:lstStyle/>
                    <a:p>
                      <a:pPr marL="457200" indent="-457200" algn="ctr">
                        <a:buFont typeface="Wingdings" pitchFamily="2" charset="2"/>
                        <a:buNone/>
                      </a:pPr>
                      <a:r>
                        <a:rPr lang="ru-RU" i="1" dirty="0" smtClean="0"/>
                        <a:t>Функции</a:t>
                      </a:r>
                      <a:r>
                        <a:rPr lang="ru-RU" dirty="0" smtClean="0"/>
                        <a:t> – хранение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наследственной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Функции</a:t>
                      </a:r>
                      <a:r>
                        <a:rPr lang="ru-RU" dirty="0" smtClean="0"/>
                        <a:t> – перенос, передача наследственной информации.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97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err="1" smtClean="0"/>
                        <a:t>Комплементарные</a:t>
                      </a:r>
                      <a:r>
                        <a:rPr lang="ru-RU" i="1" dirty="0" smtClean="0"/>
                        <a:t> пары: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аденин-тимин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гуанин-цитозин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itchFamily="2" charset="2"/>
                        <a:buNone/>
                      </a:pPr>
                      <a:r>
                        <a:rPr lang="ru-RU" i="1" dirty="0" err="1" smtClean="0"/>
                        <a:t>Комплементарные</a:t>
                      </a:r>
                      <a:r>
                        <a:rPr lang="ru-RU" i="1" dirty="0" smtClean="0"/>
                        <a:t> пары:</a:t>
                      </a:r>
                    </a:p>
                    <a:p>
                      <a:pPr marL="457200" indent="-457200" algn="ctr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аденин-урацил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гуанин-цитозин</a:t>
                      </a:r>
                      <a:endParaRPr lang="ru-RU" dirty="0" smtClean="0"/>
                    </a:p>
                  </a:txBody>
                  <a:tcPr/>
                </a:tc>
              </a:tr>
              <a:tr h="627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Сахар - </a:t>
                      </a:r>
                      <a:r>
                        <a:rPr lang="ru-RU" dirty="0" err="1" smtClean="0"/>
                        <a:t>дезоксирибоза</a:t>
                      </a:r>
                      <a:endParaRPr lang="ru-RU" i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Сахар - рибоза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6013" y="188913"/>
            <a:ext cx="72009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Липиды: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Жиры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Масла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Фосфолипиды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Воски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971550" y="3749675"/>
            <a:ext cx="7921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>
                <a:latin typeface="Corbel" pitchFamily="34" charset="0"/>
              </a:rPr>
              <a:t>Липиды </a:t>
            </a:r>
            <a:r>
              <a:rPr lang="ru-RU" sz="2800" b="1">
                <a:latin typeface="Corbel" pitchFamily="34" charset="0"/>
              </a:rPr>
              <a:t>гидрофобны</a:t>
            </a:r>
            <a:r>
              <a:rPr lang="ru-RU" sz="2800">
                <a:latin typeface="Corbel" pitchFamily="34" charset="0"/>
              </a:rPr>
              <a:t>, т.е нерастворимы в воде.</a:t>
            </a:r>
          </a:p>
          <a:p>
            <a:pPr>
              <a:buFont typeface="Courier New" pitchFamily="49" charset="0"/>
              <a:buChar char="o"/>
            </a:pPr>
            <a:endParaRPr lang="ru-RU" sz="2800">
              <a:latin typeface="Corbe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>
                <a:latin typeface="Corbel" pitchFamily="34" charset="0"/>
              </a:rPr>
              <a:t>В состав фосфолипидов входит остаток </a:t>
            </a:r>
            <a:r>
              <a:rPr lang="ru-RU" sz="2800" b="1">
                <a:latin typeface="Corbel" pitchFamily="34" charset="0"/>
              </a:rPr>
              <a:t>фосфорной кислоты</a:t>
            </a:r>
            <a:r>
              <a:rPr lang="ru-RU" sz="2800">
                <a:latin typeface="Corbel" pitchFamily="34" charset="0"/>
              </a:rPr>
              <a:t>, которая хорошо растворяется в воде, поэтому они обладают двойственными </a:t>
            </a:r>
            <a:r>
              <a:rPr lang="ru-RU" sz="2800" b="1">
                <a:latin typeface="Corbel" pitchFamily="34" charset="0"/>
              </a:rPr>
              <a:t>гидрофильно-гидрофобными </a:t>
            </a:r>
            <a:r>
              <a:rPr lang="ru-RU" sz="2800">
                <a:latin typeface="Corbel" pitchFamily="34" charset="0"/>
              </a:rPr>
              <a:t>свойствами.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6250"/>
            <a:ext cx="38925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t="17773"/>
          <a:stretch>
            <a:fillRect/>
          </a:stretch>
        </p:blipFill>
        <p:spPr bwMode="auto">
          <a:xfrm>
            <a:off x="539750" y="115888"/>
            <a:ext cx="83915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116013" y="4221163"/>
            <a:ext cx="8027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orbel" pitchFamily="34" charset="0"/>
              </a:rPr>
              <a:t>Схема строения молекулы жира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042988" y="5013325"/>
            <a:ext cx="81010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rbel" pitchFamily="34" charset="0"/>
              </a:rPr>
              <a:t>Каждая молекула жира состоит из одной молекулы глицерина и трех молекул жирной кислоты </a:t>
            </a: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497762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Функции липидов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196975"/>
            <a:ext cx="8178800" cy="505142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Энергетическая</a:t>
            </a:r>
            <a:r>
              <a:rPr lang="ru-RU" dirty="0" smtClean="0"/>
              <a:t> (при окислении 1 г жира выделяется 38,9 кДж энергии)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Запасающая</a:t>
            </a:r>
            <a:r>
              <a:rPr lang="ru-RU" dirty="0" smtClean="0"/>
              <a:t> (подкожно-жировая клетчатка животных, растительные масла, источник воды)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Строительная</a:t>
            </a:r>
            <a:r>
              <a:rPr lang="ru-RU" dirty="0" smtClean="0"/>
              <a:t> (</a:t>
            </a:r>
            <a:r>
              <a:rPr lang="ru-RU" dirty="0" err="1" smtClean="0"/>
              <a:t>фосфолипиды</a:t>
            </a:r>
            <a:r>
              <a:rPr lang="ru-RU" dirty="0" smtClean="0"/>
              <a:t> входят в состав клеточных мембран, пчелиный воск)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Защитная</a:t>
            </a:r>
            <a:r>
              <a:rPr lang="ru-RU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Терморегуляторная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Регуляторная</a:t>
            </a:r>
            <a:r>
              <a:rPr lang="ru-RU" dirty="0" smtClean="0"/>
              <a:t> (кортизон-гормон надпочечников, тестостерон и </a:t>
            </a:r>
            <a:r>
              <a:rPr lang="ru-RU" dirty="0" err="1" smtClean="0"/>
              <a:t>эстрадиол</a:t>
            </a:r>
            <a:r>
              <a:rPr lang="ru-RU" dirty="0" smtClean="0"/>
              <a:t> – половые гормоны)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16338"/>
            <a:ext cx="39227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3457575" cy="836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Углеводы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765175"/>
            <a:ext cx="8178800" cy="5483225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Углеводы - это соединения </a:t>
            </a:r>
            <a:r>
              <a:rPr lang="ru-RU" sz="2800" b="1" dirty="0" smtClean="0"/>
              <a:t>углерода</a:t>
            </a:r>
            <a:r>
              <a:rPr lang="ru-RU" sz="2800" dirty="0" smtClean="0"/>
              <a:t>, </a:t>
            </a:r>
            <a:r>
              <a:rPr lang="ru-RU" sz="2800" b="1" dirty="0" smtClean="0"/>
              <a:t>водорода</a:t>
            </a:r>
            <a:r>
              <a:rPr lang="ru-RU" sz="2800" dirty="0" smtClean="0"/>
              <a:t> и </a:t>
            </a:r>
            <a:r>
              <a:rPr lang="ru-RU" sz="2800" b="1" dirty="0" smtClean="0"/>
              <a:t>кислорода</a:t>
            </a:r>
            <a:r>
              <a:rPr lang="ru-RU" sz="2800" dirty="0" smtClean="0"/>
              <a:t>, причем водород и кислород входят в соотношении (</a:t>
            </a:r>
            <a:r>
              <a:rPr lang="ru-RU" sz="2800" b="1" dirty="0" smtClean="0"/>
              <a:t>2 : 1</a:t>
            </a:r>
            <a:r>
              <a:rPr lang="ru-RU" sz="2800" dirty="0" smtClean="0"/>
              <a:t>), как в воде, отсюда и название. 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/>
              <a:t>Углеводы</a:t>
            </a:r>
            <a:r>
              <a:rPr lang="ru-RU" sz="2800" dirty="0" smtClean="0"/>
              <a:t> - наиболее распространенные органические соединения. Это сахаристые или </a:t>
            </a:r>
            <a:r>
              <a:rPr lang="ru-RU" sz="2800" dirty="0" err="1" smtClean="0"/>
              <a:t>сахароподобные</a:t>
            </a:r>
            <a:r>
              <a:rPr lang="ru-RU" sz="2800" dirty="0" smtClean="0"/>
              <a:t> вещества.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Общая формула углеводов</a:t>
            </a:r>
            <a:r>
              <a:rPr lang="en-US" sz="2800" dirty="0" smtClean="0"/>
              <a:t> C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</a:t>
            </a:r>
            <a:r>
              <a:rPr lang="en-US" sz="2800" baseline="-25000" dirty="0" smtClean="0"/>
              <a:t>M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baseline="-25000" dirty="0" smtClean="0"/>
          </a:p>
          <a:p>
            <a:pPr marL="596646" indent="-51435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2751" t="9682" r="2751" b="2121"/>
          <a:stretch>
            <a:fillRect/>
          </a:stretch>
        </p:blipFill>
        <p:spPr bwMode="auto">
          <a:xfrm>
            <a:off x="2195513" y="333375"/>
            <a:ext cx="55546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150938" y="4868863"/>
            <a:ext cx="799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rbel" pitchFamily="34" charset="0"/>
              </a:rPr>
              <a:t>Схема строения молекулы глюкозы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04025" y="11588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rbel" pitchFamily="34" charset="0"/>
              </a:rPr>
              <a:t>С</a:t>
            </a:r>
            <a:r>
              <a:rPr lang="ru-RU" sz="3600" baseline="-25000">
                <a:latin typeface="Corbel" pitchFamily="34" charset="0"/>
              </a:rPr>
              <a:t>6</a:t>
            </a:r>
            <a:r>
              <a:rPr lang="ru-RU" sz="3600">
                <a:latin typeface="Corbel" pitchFamily="34" charset="0"/>
              </a:rPr>
              <a:t>Н</a:t>
            </a:r>
            <a:r>
              <a:rPr lang="ru-RU" sz="3600" baseline="-25000">
                <a:latin typeface="Corbel" pitchFamily="34" charset="0"/>
              </a:rPr>
              <a:t>12</a:t>
            </a:r>
            <a:r>
              <a:rPr lang="ru-RU" sz="3600">
                <a:latin typeface="Corbel" pitchFamily="34" charset="0"/>
              </a:rPr>
              <a:t>О</a:t>
            </a:r>
            <a:r>
              <a:rPr lang="ru-RU" sz="3600" baseline="-25000">
                <a:latin typeface="Corbel" pitchFamily="34" charset="0"/>
              </a:rPr>
              <a:t>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755650" y="188913"/>
            <a:ext cx="8250238" cy="4800600"/>
          </a:xfrm>
        </p:spPr>
        <p:txBody>
          <a:bodyPr/>
          <a:lstStyle/>
          <a:p>
            <a:r>
              <a:rPr lang="ru-RU" smtClean="0"/>
              <a:t>Животные и человек </a:t>
            </a:r>
            <a:r>
              <a:rPr lang="ru-RU" b="1" smtClean="0"/>
              <a:t>не</a:t>
            </a:r>
            <a:r>
              <a:rPr lang="ru-RU" smtClean="0"/>
              <a:t> синтезируют углеводы. </a:t>
            </a:r>
          </a:p>
          <a:p>
            <a:r>
              <a:rPr lang="ru-RU" smtClean="0"/>
              <a:t>Зеленые растения  синтезируют органические соединения из углекислого газа и воды в процессе </a:t>
            </a:r>
            <a:r>
              <a:rPr lang="ru-RU" b="1" smtClean="0"/>
              <a:t>фотосинтеза</a:t>
            </a:r>
            <a:r>
              <a:rPr lang="ru-RU" smtClean="0"/>
              <a:t>.</a:t>
            </a:r>
            <a:endParaRPr lang="en-US" smtClean="0"/>
          </a:p>
          <a:p>
            <a:r>
              <a:rPr lang="ru-RU" smtClean="0"/>
              <a:t>В клетках животных содержание глюкозы от 1 до 5 %, а в растительных клетках – до 90%</a:t>
            </a:r>
          </a:p>
          <a:p>
            <a:endParaRPr lang="ru-RU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5901"/>
          <a:stretch>
            <a:fillRect/>
          </a:stretch>
        </p:blipFill>
        <p:spPr bwMode="auto">
          <a:xfrm>
            <a:off x="3276600" y="4005263"/>
            <a:ext cx="3816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753</TotalTime>
  <Words>967</Words>
  <Application>Microsoft Office PowerPoint</Application>
  <PresentationFormat>Экран (4:3)</PresentationFormat>
  <Paragraphs>177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33</vt:i4>
      </vt:variant>
    </vt:vector>
  </HeadingPairs>
  <TitlesOfParts>
    <vt:vector size="50" baseType="lpstr">
      <vt:lpstr>Corbel</vt:lpstr>
      <vt:lpstr>Arial</vt:lpstr>
      <vt:lpstr>Wingdings 2</vt:lpstr>
      <vt:lpstr>Verdana</vt:lpstr>
      <vt:lpstr>Calibri</vt:lpstr>
      <vt:lpstr>Gill Sans MT</vt:lpstr>
      <vt:lpstr>Courier New</vt:lpstr>
      <vt:lpstr>Times New Roman</vt:lpstr>
      <vt:lpstr>Wingdings</vt:lpstr>
      <vt:lpstr>Franklin Gothic Book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Органические вещества клетки</vt:lpstr>
      <vt:lpstr>Биополимеры</vt:lpstr>
      <vt:lpstr>Слайд 3</vt:lpstr>
      <vt:lpstr>Слайд 4</vt:lpstr>
      <vt:lpstr>Слайд 5</vt:lpstr>
      <vt:lpstr>Функции липидов</vt:lpstr>
      <vt:lpstr>Углеводы</vt:lpstr>
      <vt:lpstr>Слайд 8</vt:lpstr>
      <vt:lpstr>Слайд 9</vt:lpstr>
      <vt:lpstr>Углеводы</vt:lpstr>
      <vt:lpstr>Слайд 11</vt:lpstr>
      <vt:lpstr>Функции углеводов</vt:lpstr>
      <vt:lpstr>Белки</vt:lpstr>
      <vt:lpstr>Строение аминокислот</vt:lpstr>
      <vt:lpstr>Слайд 15</vt:lpstr>
      <vt:lpstr>Полипептидная цепочка</vt:lpstr>
      <vt:lpstr>Слайд 17</vt:lpstr>
      <vt:lpstr>Слайд 18</vt:lpstr>
      <vt:lpstr>Слайд 19</vt:lpstr>
      <vt:lpstr>Слайд 20</vt:lpstr>
      <vt:lpstr>Функции белков</vt:lpstr>
      <vt:lpstr>Слайд 22</vt:lpstr>
      <vt:lpstr>Слайд 23</vt:lpstr>
      <vt:lpstr>Нуклеиновые кислоты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Виды РНК и их функции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Биополимеры</dc:title>
  <dc:creator>A</dc:creator>
  <cp:lastModifiedBy>IS</cp:lastModifiedBy>
  <cp:revision>82</cp:revision>
  <dcterms:created xsi:type="dcterms:W3CDTF">2011-09-11T10:30:48Z</dcterms:created>
  <dcterms:modified xsi:type="dcterms:W3CDTF">2018-09-25T05:40:44Z</dcterms:modified>
</cp:coreProperties>
</file>