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86" r:id="rId3"/>
    <p:sldId id="259" r:id="rId4"/>
    <p:sldId id="260" r:id="rId5"/>
    <p:sldId id="289" r:id="rId6"/>
    <p:sldId id="291" r:id="rId7"/>
    <p:sldId id="292" r:id="rId8"/>
    <p:sldId id="290" r:id="rId9"/>
    <p:sldId id="293" r:id="rId10"/>
    <p:sldId id="261" r:id="rId11"/>
    <p:sldId id="262" r:id="rId12"/>
    <p:sldId id="263" r:id="rId13"/>
    <p:sldId id="287" r:id="rId14"/>
    <p:sldId id="264" r:id="rId15"/>
    <p:sldId id="265" r:id="rId16"/>
    <p:sldId id="288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  <a:srgbClr val="E1CDCC"/>
    <a:srgbClr val="FC68EA"/>
    <a:srgbClr val="00823B"/>
    <a:srgbClr val="009E47"/>
    <a:srgbClr val="C404AD"/>
    <a:srgbClr val="24A433"/>
    <a:srgbClr val="B81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8" autoAdjust="0"/>
    <p:restoredTop sz="9466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8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4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65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8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1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4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9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5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1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>Б</a:t>
            </a:r>
            <a:r>
              <a:rPr lang="ru-RU" b="1" dirty="0" smtClean="0">
                <a:cs typeface="Times New Roman" pitchFamily="18" charset="0"/>
              </a:rPr>
              <a:t>иологические катализаторы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3816424" cy="38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594848"/>
            <a:ext cx="835824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Ферменты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– это белковые молекулы, синтезируемые живыми клетками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Ферменты могут быть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простыми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сложными.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СТРОЕНИЕ   СЛОЖНОГО   ФЕРМЕНТА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БЕЛОК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НЕБЕЛКОВЫЙ </a:t>
            </a:r>
            <a:r>
              <a:rPr lang="ru-RU" sz="2000" b="1" dirty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КОМПОНЕНТ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апофермент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кофермент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ВИТАМИНЫ       ИОНЫ 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МЕТАЛЛА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Кофермент  является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активным центром  фермента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5436096" y="4444363"/>
            <a:ext cx="647700" cy="504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486660" y="4437112"/>
            <a:ext cx="647700" cy="504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2555776" y="2767799"/>
            <a:ext cx="647700" cy="504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372200" y="2810248"/>
            <a:ext cx="647700" cy="504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8384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Свойства ферментов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571612"/>
            <a:ext cx="6666534" cy="4429156"/>
          </a:xfrm>
        </p:spPr>
        <p:txBody>
          <a:bodyPr>
            <a:normAutofit fontScale="850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3900" dirty="0" smtClean="0">
                <a:solidFill>
                  <a:schemeClr val="tx1"/>
                </a:solidFill>
              </a:rPr>
              <a:t>Ферменты обладают высокой  каталитической активностью.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900" dirty="0" smtClean="0">
                <a:solidFill>
                  <a:schemeClr val="tx1"/>
                </a:solidFill>
              </a:rPr>
              <a:t>Ферменты  проявляют свою активность только при определенных условиях.                                      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900" dirty="0" smtClean="0">
                <a:solidFill>
                  <a:schemeClr val="tx1"/>
                </a:solidFill>
              </a:rPr>
              <a:t>Ферменты обладают строгой специфичностью действия. 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8250710" cy="6218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Механизм работы фермента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3" y="1340768"/>
            <a:ext cx="7488833" cy="5328592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 </a:t>
            </a:r>
            <a:r>
              <a:rPr lang="ru-RU" sz="7000" b="1" dirty="0" smtClean="0">
                <a:solidFill>
                  <a:schemeClr val="tx1"/>
                </a:solidFill>
              </a:rPr>
              <a:t>Субстрат</a:t>
            </a:r>
            <a:r>
              <a:rPr lang="ru-RU" sz="7000" dirty="0" smtClean="0">
                <a:solidFill>
                  <a:schemeClr val="tx1"/>
                </a:solidFill>
              </a:rPr>
              <a:t> – вещество, на которое действует фермент.</a:t>
            </a:r>
          </a:p>
          <a:p>
            <a:pPr algn="l">
              <a:buFont typeface="Arial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 Молекула фермента значительно превышает молекулу субстрата.</a:t>
            </a:r>
          </a:p>
          <a:p>
            <a:pPr algn="l">
              <a:buFont typeface="Arial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 Структура активного центра фермента геометрически соответствует структуре субстрата </a:t>
            </a:r>
          </a:p>
          <a:p>
            <a:pPr algn="l"/>
            <a:r>
              <a:rPr lang="ru-RU" sz="7000" dirty="0" smtClean="0">
                <a:solidFill>
                  <a:schemeClr val="tx1"/>
                </a:solidFill>
              </a:rPr>
              <a:t> (« ключ – замок»).</a:t>
            </a:r>
          </a:p>
          <a:p>
            <a:pPr algn="l">
              <a:buFont typeface="Arial" pitchFamily="34" charset="0"/>
              <a:buChar char="•"/>
            </a:pPr>
            <a:r>
              <a:rPr lang="ru-RU" sz="7000" dirty="0" smtClean="0">
                <a:solidFill>
                  <a:schemeClr val="tx1"/>
                </a:solidFill>
              </a:rPr>
              <a:t> Фермент  +  Субстрат =               Фермент – субстратный комплекс  =      </a:t>
            </a:r>
            <a:r>
              <a:rPr lang="ru-RU" sz="7000" dirty="0">
                <a:solidFill>
                  <a:schemeClr val="tx1"/>
                </a:solidFill>
              </a:rPr>
              <a:t> </a:t>
            </a:r>
            <a:r>
              <a:rPr lang="ru-RU" sz="7000" dirty="0" smtClean="0">
                <a:solidFill>
                  <a:schemeClr val="tx1"/>
                </a:solidFill>
              </a:rPr>
              <a:t>Фермент  +  Продукт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16" y="1268760"/>
            <a:ext cx="879409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347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30" y="1196752"/>
            <a:ext cx="8215370" cy="19288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Лабораторная работа: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«Расщепление  пероксида водорода в клетках клубня картофеля»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924944"/>
            <a:ext cx="6929486" cy="37099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Задачи работы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 Доказать ферментативный характер реакций обмена веществ.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 Показать, что ферментативная активность присуща лишь живым клеткам.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Ход работы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42918"/>
            <a:ext cx="6879138" cy="621508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Положите в одну пробирку кусочек сырого картофеля, а в другую – вареного.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Добавьте в обе пробирки по 2 мл  раствора перекиси водорода.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Объясните причины выделения пузырьков газа. Почему отсутствует выделение пузырьков в пробирке с вареным картофелем.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Результаты опыта занесите в таблицу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Сделайте вывод.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2840"/>
            <a:ext cx="7880018" cy="51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973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1"/>
                </a:solidFill>
              </a:rPr>
              <a:t>Применение ферментов: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Хлебопечение, пивоварение, виноделие, сыроварение, обработка мяса, кожевенное производство, производство лекарств.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43" y="142852"/>
            <a:ext cx="2955910" cy="17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499" y="142852"/>
            <a:ext cx="2662504" cy="17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180" y="174068"/>
            <a:ext cx="2428892" cy="17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837979"/>
            <a:ext cx="2630665" cy="17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31860"/>
            <a:ext cx="2664296" cy="18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86916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928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Ответьте на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357298"/>
            <a:ext cx="7238608" cy="464347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600" dirty="0" smtClean="0">
                <a:solidFill>
                  <a:schemeClr val="tx1"/>
                </a:solidFill>
              </a:rPr>
              <a:t>1)  Чем являются ферменты по своей химической природе?</a:t>
            </a:r>
          </a:p>
          <a:p>
            <a:pPr algn="l"/>
            <a:r>
              <a:rPr lang="ru-RU" sz="4600" dirty="0" smtClean="0">
                <a:solidFill>
                  <a:schemeClr val="tx1"/>
                </a:solidFill>
              </a:rPr>
              <a:t>2)  Ферменты активны лишь при определенной температуре. Объясните, почему?</a:t>
            </a:r>
          </a:p>
          <a:p>
            <a:pPr algn="l"/>
            <a:r>
              <a:rPr lang="ru-RU" sz="4600" dirty="0" smtClean="0">
                <a:solidFill>
                  <a:schemeClr val="tx1"/>
                </a:solidFill>
              </a:rPr>
              <a:t>3)  Каким свойством фермента объясняется его строгая специфичность действия?</a:t>
            </a:r>
          </a:p>
          <a:p>
            <a:pPr algn="l"/>
            <a:r>
              <a:rPr lang="ru-RU" sz="4600" dirty="0" smtClean="0">
                <a:solidFill>
                  <a:schemeClr val="tx1"/>
                </a:solidFill>
              </a:rPr>
              <a:t>4)  Как вы понимаете выражение: « Все ферменты – белки, но не все белки -  ферменты»?</a:t>
            </a:r>
          </a:p>
          <a:p>
            <a:r>
              <a:rPr lang="ru-RU" dirty="0" smtClean="0"/>
              <a:t>    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196752"/>
            <a:ext cx="6591985" cy="3777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Катализ </a:t>
            </a:r>
            <a:r>
              <a:rPr lang="ru-RU" sz="2800" dirty="0" smtClean="0">
                <a:solidFill>
                  <a:schemeClr val="tx1"/>
                </a:solidFill>
              </a:rPr>
              <a:t>– явление ускорения химической реакции без изменения её общего результата.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Катализаторы </a:t>
            </a:r>
            <a:r>
              <a:rPr lang="ru-RU" sz="2800" dirty="0" smtClean="0">
                <a:solidFill>
                  <a:schemeClr val="tx1"/>
                </a:solidFill>
              </a:rPr>
              <a:t>– вещества, изменяющие скорость химической реакции, но не входящие в состав продуктов реакции.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7380312" cy="17145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Ферменты 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– биологические катализаторы, увеличивающие  скорость биохимических реакций.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Они снижают энергию активации субстратов, обеспечивая их быстрое взаимодействие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Катализируют реакции обмена веществ, протекающие в живых клетках.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Вопросы: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7094624" cy="5010350"/>
          </a:xfrm>
        </p:spPr>
        <p:txBody>
          <a:bodyPr>
            <a:normAutofit fontScale="775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</a:rPr>
              <a:t>Чем являются ферменты по своей природе?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Из  чего  состоят ферменты? 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</a:rPr>
              <a:t>Чем является небелковый компонент фермента?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</a:rPr>
              <a:t>Какие вещества входят в состав активного центра фермента?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</a:rPr>
              <a:t>Как называется небелковый компонент фермента?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</a:rPr>
              <a:t>Какое значение имеет активный центр фермента?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8"/>
            <a:ext cx="8795818" cy="6633622"/>
          </a:xfrm>
        </p:spPr>
      </p:pic>
    </p:spTree>
    <p:extLst>
      <p:ext uri="{BB962C8B-B14F-4D97-AF65-F5344CB8AC3E}">
        <p14:creationId xmlns:p14="http://schemas.microsoft.com/office/powerpoint/2010/main" val="81895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1" y="116632"/>
            <a:ext cx="8655115" cy="6480720"/>
          </a:xfrm>
        </p:spPr>
      </p:pic>
    </p:spTree>
    <p:extLst>
      <p:ext uri="{BB962C8B-B14F-4D97-AF65-F5344CB8AC3E}">
        <p14:creationId xmlns:p14="http://schemas.microsoft.com/office/powerpoint/2010/main" val="14424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89199" cy="1280890"/>
          </a:xfrm>
        </p:spPr>
        <p:txBody>
          <a:bodyPr/>
          <a:lstStyle/>
          <a:p>
            <a:r>
              <a:rPr lang="ru-RU" dirty="0" smtClean="0"/>
              <a:t>Виды ферментов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3" y="980728"/>
            <a:ext cx="7272808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/>
              <a:t>Метаболические ферменты</a:t>
            </a:r>
            <a:r>
              <a:rPr lang="ru-RU" sz="3000" dirty="0"/>
              <a:t>: отвечают за создание новых белков, клеток и тканей, за разрушение устаревших, отживших, чужеродных и токсичных, за дыхание, сердцебиение, эмоции и </a:t>
            </a:r>
            <a:r>
              <a:rPr lang="ru-RU" sz="3000" dirty="0" smtClean="0"/>
              <a:t>энергию.</a:t>
            </a:r>
          </a:p>
          <a:p>
            <a:r>
              <a:rPr lang="ru-RU" sz="3000" b="1" dirty="0" smtClean="0"/>
              <a:t>Пищеварительные </a:t>
            </a:r>
            <a:r>
              <a:rPr lang="ru-RU" sz="3000" b="1" dirty="0"/>
              <a:t>ферменты</a:t>
            </a:r>
            <a:r>
              <a:rPr lang="ru-RU" sz="3000" dirty="0"/>
              <a:t>: их работа направлена на то, чтобы расщепить и усвоить строительный материал для выработки энергии.</a:t>
            </a:r>
          </a:p>
          <a:p>
            <a:r>
              <a:rPr lang="ru-RU" sz="3000" b="1" dirty="0"/>
              <a:t>Пищевые ферменты</a:t>
            </a:r>
            <a:r>
              <a:rPr lang="ru-RU" sz="3000" dirty="0"/>
              <a:t>: должны поступать в </a:t>
            </a:r>
            <a:r>
              <a:rPr lang="ru-RU" sz="3000" dirty="0" smtClean="0"/>
              <a:t>организм </a:t>
            </a:r>
            <a:r>
              <a:rPr lang="ru-RU" sz="3000" dirty="0"/>
              <a:t>с пищей. Призваны быть и пищей, и лекарством.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3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89199" cy="1280890"/>
          </a:xfrm>
        </p:spPr>
        <p:txBody>
          <a:bodyPr/>
          <a:lstStyle/>
          <a:p>
            <a:r>
              <a:rPr lang="ru-RU" dirty="0" smtClean="0"/>
              <a:t>Роль ферментов в организме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97522"/>
            <a:ext cx="8568951" cy="534384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Ферменты отвечают за весь цикл развития </a:t>
            </a:r>
            <a:r>
              <a:rPr lang="ru-RU" sz="2800" dirty="0" smtClean="0"/>
              <a:t>организма</a:t>
            </a:r>
            <a:r>
              <a:rPr lang="ru-RU" sz="2800" dirty="0"/>
              <a:t>. Нет ферментов – нет жизни.</a:t>
            </a:r>
          </a:p>
          <a:p>
            <a:r>
              <a:rPr lang="ru-RU" sz="2800" dirty="0"/>
              <a:t>Они</a:t>
            </a:r>
            <a:r>
              <a:rPr lang="ru-RU" sz="2800" b="1" dirty="0"/>
              <a:t> определяют и здоровье, и продолжительность жизни, и уровень энергии</a:t>
            </a:r>
            <a:r>
              <a:rPr lang="ru-RU" sz="2800" dirty="0"/>
              <a:t>.</a:t>
            </a:r>
          </a:p>
          <a:p>
            <a:r>
              <a:rPr lang="ru-RU" sz="2800" dirty="0"/>
              <a:t>Ферменты, участвующие в синтезе белков, нуклеиновых кислот и ферменты энергетического обмена </a:t>
            </a:r>
            <a:r>
              <a:rPr lang="ru-RU" sz="2800" b="1" dirty="0"/>
              <a:t>присутствуют во всех клетках организма</a:t>
            </a:r>
            <a:r>
              <a:rPr lang="ru-RU" sz="2800" dirty="0"/>
              <a:t>. Но клетки, которые выполняют специальные функции содержат и специальные ферменты. Так клетки островков </a:t>
            </a:r>
            <a:r>
              <a:rPr lang="ru-RU" sz="2800" dirty="0" err="1"/>
              <a:t>Лангерганса</a:t>
            </a:r>
            <a:r>
              <a:rPr lang="ru-RU" sz="2800" dirty="0"/>
              <a:t> в поджелудочной железе содержат ферменты, катализирующие синтез гормонов инсулина и </a:t>
            </a:r>
            <a:r>
              <a:rPr lang="ru-RU" sz="2800" dirty="0" smtClean="0"/>
              <a:t>глюкагона.</a:t>
            </a:r>
          </a:p>
          <a:p>
            <a:r>
              <a:rPr lang="ru-RU" sz="2800" dirty="0" smtClean="0"/>
              <a:t>Ферменты</a:t>
            </a:r>
            <a:r>
              <a:rPr lang="ru-RU" sz="2800" dirty="0"/>
              <a:t>, свойственные только клеткам определенных органов называют </a:t>
            </a:r>
            <a:r>
              <a:rPr lang="ru-RU" sz="2800" b="1" dirty="0"/>
              <a:t>органоспецифическими</a:t>
            </a:r>
            <a:r>
              <a:rPr lang="ru-RU" sz="2800" dirty="0"/>
              <a:t>: аргиназа и </a:t>
            </a:r>
            <a:r>
              <a:rPr lang="ru-RU" sz="2800" dirty="0" err="1"/>
              <a:t>урокиназа</a:t>
            </a:r>
            <a:r>
              <a:rPr lang="ru-RU" sz="2800" dirty="0"/>
              <a:t> - печень, кислая фосфатаза - простата. По изменению концентрации таких ферментов в крови судят о наличии патологий в данных органах.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08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37206"/>
          </a:xfrm>
        </p:spPr>
      </p:pic>
    </p:spTree>
    <p:extLst>
      <p:ext uri="{BB962C8B-B14F-4D97-AF65-F5344CB8AC3E}">
        <p14:creationId xmlns:p14="http://schemas.microsoft.com/office/powerpoint/2010/main" val="7344796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494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 Биологические катализаторы</vt:lpstr>
      <vt:lpstr>Презентация PowerPoint</vt:lpstr>
      <vt:lpstr>Презентация PowerPoint</vt:lpstr>
      <vt:lpstr>Вопросы:</vt:lpstr>
      <vt:lpstr>Презентация PowerPoint</vt:lpstr>
      <vt:lpstr>Презентация PowerPoint</vt:lpstr>
      <vt:lpstr>Виды ферментов</vt:lpstr>
      <vt:lpstr>Роль ферментов в организме</vt:lpstr>
      <vt:lpstr>Презентация PowerPoint</vt:lpstr>
      <vt:lpstr>Презентация PowerPoint</vt:lpstr>
      <vt:lpstr>Свойства ферментов</vt:lpstr>
      <vt:lpstr>Механизм работы фермента</vt:lpstr>
      <vt:lpstr>Презентация PowerPoint</vt:lpstr>
      <vt:lpstr> Лабораторная работа:  «Расщепление  пероксида водорода в клетках клубня картофеля» </vt:lpstr>
      <vt:lpstr> Ход работы</vt:lpstr>
      <vt:lpstr>Презентация PowerPoint</vt:lpstr>
      <vt:lpstr>                                       Применение ферментов: Хлебопечение, пивоварение, виноделие, сыроварение, обработка мяса, кожевенное производство, производство лекарств.    </vt:lpstr>
      <vt:lpstr>Ответьте на 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Ферменты</dc:title>
  <dc:creator>Светлана Анатольевна Гуськова</dc:creator>
  <cp:lastModifiedBy>Светлана Анатольевна Гуськова</cp:lastModifiedBy>
  <cp:revision>31</cp:revision>
  <dcterms:modified xsi:type="dcterms:W3CDTF">2019-10-17T05:54:56Z</dcterms:modified>
</cp:coreProperties>
</file>