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59" r:id="rId13"/>
    <p:sldId id="281" r:id="rId14"/>
    <p:sldId id="282" r:id="rId15"/>
    <p:sldId id="269" r:id="rId16"/>
    <p:sldId id="283" r:id="rId17"/>
    <p:sldId id="284" r:id="rId18"/>
    <p:sldId id="285" r:id="rId19"/>
    <p:sldId id="287" r:id="rId20"/>
    <p:sldId id="286" r:id="rId21"/>
    <p:sldId id="288" r:id="rId22"/>
    <p:sldId id="289" r:id="rId23"/>
    <p:sldId id="290" r:id="rId24"/>
    <p:sldId id="291" r:id="rId25"/>
    <p:sldId id="292" r:id="rId26"/>
    <p:sldId id="293" r:id="rId27"/>
    <p:sldId id="296" r:id="rId28"/>
    <p:sldId id="297" r:id="rId29"/>
    <p:sldId id="298" r:id="rId30"/>
    <p:sldId id="299" r:id="rId31"/>
    <p:sldId id="300" r:id="rId32"/>
    <p:sldId id="308" r:id="rId33"/>
    <p:sldId id="303" r:id="rId34"/>
    <p:sldId id="301" r:id="rId35"/>
    <p:sldId id="302" r:id="rId36"/>
    <p:sldId id="304" r:id="rId37"/>
    <p:sldId id="30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3EC9F-7C99-45D8-93AE-E5EA8756D7D3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D1A28-C586-4658-9BBC-63A801D5F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45F8-171E-4C31-B29D-1091F1AA8A9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2585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C57AA00-E372-4A33-8F36-461BB44918A5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18CEBB-2905-402C-94F9-5855A07E2A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A00-E372-4A33-8F36-461BB44918A5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CEBB-2905-402C-94F9-5855A07E2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A00-E372-4A33-8F36-461BB44918A5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418CEBB-2905-402C-94F9-5855A07E2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A00-E372-4A33-8F36-461BB44918A5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CEBB-2905-402C-94F9-5855A07E2A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57AA00-E372-4A33-8F36-461BB44918A5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418CEBB-2905-402C-94F9-5855A07E2A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A00-E372-4A33-8F36-461BB44918A5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CEBB-2905-402C-94F9-5855A07E2A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A00-E372-4A33-8F36-461BB44918A5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CEBB-2905-402C-94F9-5855A07E2A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A00-E372-4A33-8F36-461BB44918A5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CEBB-2905-402C-94F9-5855A07E2A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A00-E372-4A33-8F36-461BB44918A5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CEBB-2905-402C-94F9-5855A07E2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A00-E372-4A33-8F36-461BB44918A5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18CEBB-2905-402C-94F9-5855A07E2A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A00-E372-4A33-8F36-461BB44918A5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CEBB-2905-402C-94F9-5855A07E2A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6C57AA00-E372-4A33-8F36-461BB44918A5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F418CEBB-2905-402C-94F9-5855A07E2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48264" y="5483746"/>
            <a:ext cx="1981200" cy="1172840"/>
          </a:xfrm>
        </p:spPr>
        <p:txBody>
          <a:bodyPr/>
          <a:lstStyle/>
          <a:p>
            <a:pPr algn="ctr"/>
            <a:r>
              <a:rPr lang="ru-RU" dirty="0" smtClean="0"/>
              <a:t>Гатчина</a:t>
            </a:r>
          </a:p>
          <a:p>
            <a:pPr algn="ctr"/>
            <a:r>
              <a:rPr lang="ru-RU" dirty="0" smtClean="0"/>
              <a:t>2018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dirty="0" smtClean="0"/>
              <a:t>Эволюция</a:t>
            </a:r>
            <a:endParaRPr lang="ru-RU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331291" y="5445224"/>
            <a:ext cx="64729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Гуськова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С.А.,</a:t>
            </a:r>
          </a:p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учитель биологии МБОУ «Гатчинская СОШ № 9 </a:t>
            </a:r>
          </a:p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с углублённым изучением отдельных предметов»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74" name="AutoShape 2" descr="https://img00.deviantart.net/5e1f/i/2011/046/2/7/evolution_by_adriansalamandre-d2bodk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8" name="Picture 6" descr="http://guestblog.scientopia.org/wp-content/uploads/sites/35/2012/07/PrimatesLo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6552728" cy="12943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14480" y="3429000"/>
            <a:ext cx="5214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Часть </a:t>
            </a:r>
            <a:r>
              <a:rPr lang="en-US" sz="3200" dirty="0" smtClean="0">
                <a:solidFill>
                  <a:schemeClr val="bg1"/>
                </a:solidFill>
              </a:rPr>
              <a:t>I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Развитие теории эволюции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540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7764"/>
            <a:ext cx="9144000" cy="143902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Franklin Gothic Medium" pitchFamily="34" charset="0"/>
              </a:rPr>
              <a:t>        </a:t>
            </a:r>
            <a:r>
              <a:rPr lang="ru-RU" sz="2400" b="1" dirty="0" smtClean="0">
                <a:latin typeface="Franklin Gothic Medium" pitchFamily="34" charset="0"/>
              </a:rPr>
              <a:t>«Путешествие на «</a:t>
            </a:r>
            <a:r>
              <a:rPr lang="ru-RU" sz="2400" b="1" dirty="0" err="1" smtClean="0">
                <a:latin typeface="Franklin Gothic Medium" pitchFamily="34" charset="0"/>
              </a:rPr>
              <a:t>Бигле</a:t>
            </a:r>
            <a:r>
              <a:rPr lang="ru-RU" sz="2400" b="1" dirty="0" smtClean="0">
                <a:latin typeface="Franklin Gothic Medium" pitchFamily="34" charset="0"/>
              </a:rPr>
              <a:t>» было, конечно, самым важным событием моей жизни, определившим всю мою последующую деятельность».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Sylfaen" pitchFamily="18" charset="0"/>
              </a:rPr>
              <a:t/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Sylfaen" pitchFamily="18" charset="0"/>
              </a:rPr>
            </a:br>
            <a:r>
              <a:rPr lang="ru-RU" sz="2400" dirty="0" smtClean="0">
                <a:latin typeface="Franklin Gothic Medium" pitchFamily="34" charset="0"/>
              </a:rPr>
              <a:t>                                                                         </a:t>
            </a:r>
            <a:r>
              <a:rPr lang="ru-RU" sz="2200" dirty="0" smtClean="0">
                <a:latin typeface="Franklin Gothic Medium" pitchFamily="34" charset="0"/>
              </a:rPr>
              <a:t>Ч. Дарвин</a:t>
            </a:r>
            <a:endParaRPr lang="ru-RU" sz="2200" dirty="0">
              <a:latin typeface="Franklin Gothic Medium" pitchFamily="34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8136904" cy="470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534752" cy="5184576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«Любопытно созерцать густо заросший берег, покрытый  многочисленными, разнообразными растениями, птиц, поющих в кустах, насекомых, порхающих вокруг, червей, ползающих в сырой земле, и думать, что все эти прекрасно построенные формы, столь отличающиеся одна от другой и так сложно одна от другой зависящие,  были созданы благодаря законам еще и теперь действующим вокруг нас. Эти законы в самом широком смысле – Рост и Воспроизведение, Наследственность, почти необходимо вытекающая из воспроизведения, Изменчивость ‹… ›, зависящая от действия жизненных условий ‹… ›, Прогрессия размножения столь высокая, что она ведет к Борьбе за жизнь и ее последствию – Естественному отбору, влекущему за собой Расхождение признаков и Вымирание менее совершенных форм.  Т.о., из войны природы, из голода и смерти непосредственно вытекает самый высокий результат, какой ум в состоянии себе представить, - образование высших животных… Из такого простого начала возникло и продолжает возникать бесконечно число самых прекрасных и самых изумительных форм»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darvin_o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224136" cy="1917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719070"/>
            <a:ext cx="8856983" cy="5238322"/>
          </a:xfrm>
        </p:spPr>
        <p:txBody>
          <a:bodyPr>
            <a:normAutofit/>
          </a:bodyPr>
          <a:lstStyle/>
          <a:p>
            <a:pPr marL="502920" indent="-457200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организмы, населяющие нашу планету, изменчивы. Нет двух абсолютно одинаковых особей.</a:t>
            </a:r>
          </a:p>
          <a:p>
            <a:pPr marL="502920" indent="-457200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природе рождается больше особей любого вида, чем могут прокормить природные ресурсы. В результате борьбы за существование выживают особи, обладающие наиболее выгодными в данных условиях признаками, т.е. происходит естественный отбор.</a:t>
            </a:r>
          </a:p>
          <a:p>
            <a:pPr marL="502920" indent="-457200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Сильнейшие особи вида оставляют потомство, передавая свои признаки по наследству.</a:t>
            </a:r>
          </a:p>
          <a:p>
            <a:pPr marL="502920" indent="-457200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за различия условий среды внутри ареала формируются разные приспособления (признаки) у особей одного вида, т.е. идёт расхождение признаков, приводящее к видообразованию.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ТЕОРИЯ ЭВОЛЮЦИИ ЧАРЛЗА ДАРВИНА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7904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Franklin Gothic Medium" pitchFamily="34" charset="0"/>
              </a:rPr>
              <a:t>Основные положения эволюционного учения Ч. Дарвина</a:t>
            </a:r>
            <a:endParaRPr lang="ru-RU" sz="3600" dirty="0">
              <a:latin typeface="Franklin Gothic Medium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677471" cy="4407408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Основная движущая сила эволюции –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отбор на фоне борьбы за существование.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Материалом для естественного отбора является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наследственная изменчивость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Наследственность обеспечивает стабильность вида.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Результатом эволюции органического мира является многообразие видов растений и животных, приспособленных к условиям окружающей среды.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Эволюция органического мира преимущественно шла по пути усложнения организации живых существ.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Многообразие современных пород домашних животных и сортов растений является результатом действия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искусственного отбора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65150" y="188913"/>
            <a:ext cx="8578850" cy="4318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Franklin Gothic Medium" pitchFamily="34" charset="0"/>
              </a:rPr>
              <a:t>Суть  теории Ч. Дарвина</a:t>
            </a:r>
            <a:endParaRPr lang="ru-RU" b="1" dirty="0">
              <a:latin typeface="Franklin Gothic Medium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43608" y="714356"/>
            <a:ext cx="3240360" cy="5544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СВОЙСТВА   ВНЕШНЕЙ СРЕДЫ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52120" y="714356"/>
            <a:ext cx="2880320" cy="5544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СВОЙСТВА ОРГАНИЗМОВ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67744" y="1556792"/>
            <a:ext cx="2447132" cy="1229266"/>
          </a:xfrm>
          <a:prstGeom prst="roundRect">
            <a:avLst/>
          </a:prstGeom>
          <a:noFill/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Ограниченность и неравномерность распределения жизненных ресурсов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556792"/>
            <a:ext cx="1944216" cy="872076"/>
          </a:xfrm>
          <a:prstGeom prst="roundRect">
            <a:avLst/>
          </a:prstGeom>
          <a:noFill/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Разнообразие условий обитания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2" y="1484784"/>
            <a:ext cx="2071702" cy="515456"/>
          </a:xfrm>
          <a:prstGeom prst="roundRect">
            <a:avLst/>
          </a:prstGeom>
          <a:noFill/>
          <a:ln w="444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Наследствен-ность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64288" y="1500174"/>
            <a:ext cx="1800200" cy="488666"/>
          </a:xfrm>
          <a:prstGeom prst="roundRect">
            <a:avLst/>
          </a:prstGeom>
          <a:noFill/>
          <a:ln w="444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Изменчивость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12160" y="2132856"/>
            <a:ext cx="2016224" cy="576064"/>
          </a:xfrm>
          <a:prstGeom prst="roundRect">
            <a:avLst/>
          </a:prstGeom>
          <a:noFill/>
          <a:ln w="444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Интенсивность размножения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 rot="5400000">
            <a:off x="4319972" y="-1431540"/>
            <a:ext cx="432048" cy="8568952"/>
          </a:xfrm>
          <a:prstGeom prst="rightBrace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71670" y="3143248"/>
            <a:ext cx="4929222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444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Борьба за существование  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47664" y="3929066"/>
            <a:ext cx="6048672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444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Естественный отбор  - направляющий фактор 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2844" y="4572008"/>
            <a:ext cx="2643206" cy="11430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444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Относительная приспособленность организмов к среде обитания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43042" y="5857892"/>
            <a:ext cx="2286016" cy="8572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444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Многообразие видов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00496" y="4929198"/>
            <a:ext cx="2071702" cy="12144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444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Разнообразные направления эволюции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86512" y="4857760"/>
            <a:ext cx="2461952" cy="17145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444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Одновременное существование примитивных и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высокооргани-зованных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форм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1" name="Прямая со стрелкой 20"/>
          <p:cNvCxnSpPr>
            <a:endCxn id="7" idx="0"/>
          </p:cNvCxnSpPr>
          <p:nvPr/>
        </p:nvCxnSpPr>
        <p:spPr>
          <a:xfrm rot="10800000" flipV="1">
            <a:off x="1151620" y="1268760"/>
            <a:ext cx="324036" cy="28803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563888" y="1268760"/>
            <a:ext cx="432048" cy="28803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8028384" y="1268760"/>
            <a:ext cx="648072" cy="288032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0" idx="0"/>
          </p:cNvCxnSpPr>
          <p:nvPr/>
        </p:nvCxnSpPr>
        <p:spPr>
          <a:xfrm>
            <a:off x="7020272" y="1268760"/>
            <a:ext cx="0" cy="864096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5364088" y="1268760"/>
            <a:ext cx="720080" cy="216024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4429124" y="3643314"/>
            <a:ext cx="0" cy="288032"/>
          </a:xfrm>
          <a:prstGeom prst="straightConnector1">
            <a:avLst/>
          </a:prstGeom>
          <a:ln w="317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17" idx="0"/>
          </p:cNvCxnSpPr>
          <p:nvPr/>
        </p:nvCxnSpPr>
        <p:spPr>
          <a:xfrm>
            <a:off x="7000892" y="4500570"/>
            <a:ext cx="516596" cy="357190"/>
          </a:xfrm>
          <a:prstGeom prst="straightConnector1">
            <a:avLst/>
          </a:prstGeom>
          <a:ln w="317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16" idx="0"/>
          </p:cNvCxnSpPr>
          <p:nvPr/>
        </p:nvCxnSpPr>
        <p:spPr>
          <a:xfrm rot="16200000" flipH="1">
            <a:off x="4768455" y="4661306"/>
            <a:ext cx="500066" cy="35718"/>
          </a:xfrm>
          <a:prstGeom prst="straightConnector1">
            <a:avLst/>
          </a:prstGeom>
          <a:ln w="317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2464579" y="5179231"/>
            <a:ext cx="1357322" cy="1588"/>
          </a:xfrm>
          <a:prstGeom prst="straightConnector1">
            <a:avLst/>
          </a:prstGeom>
          <a:ln w="317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10800000" flipV="1">
            <a:off x="1714480" y="4429132"/>
            <a:ext cx="364600" cy="142876"/>
          </a:xfrm>
          <a:prstGeom prst="straightConnector1">
            <a:avLst/>
          </a:prstGeom>
          <a:ln w="317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060848"/>
            <a:ext cx="8208912" cy="440740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Раскрыл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движущие силы эволюции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объяснил изменение организмов исключительно действием сил природы, без вмешательства сверхъестественных сил.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 эволюции считал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изменчивость организмов, борьбу за существование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естественный отбор.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ЧАРЛЗ ДАРВИН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209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Franklin Gothic Medium" pitchFamily="34" charset="0"/>
              </a:rPr>
              <a:t>эволюция</a:t>
            </a:r>
            <a:endParaRPr lang="ru-RU" dirty="0">
              <a:latin typeface="Franklin Gothic Medium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916832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Sylfaen" pitchFamily="18" charset="0"/>
              </a:rPr>
              <a:t>Эволюция – </a:t>
            </a:r>
            <a:r>
              <a:rPr lang="ru-RU" sz="3200" dirty="0" smtClean="0">
                <a:latin typeface="Sylfaen" pitchFamily="18" charset="0"/>
              </a:rPr>
              <a:t>это процесс исторического развития живой природы на основе изменчивости, наследственности и естественного отбора. </a:t>
            </a:r>
            <a:endParaRPr lang="ru-RU" sz="3200" dirty="0">
              <a:latin typeface="Sylfaen" pitchFamily="18" charset="0"/>
            </a:endParaRPr>
          </a:p>
        </p:txBody>
      </p:sp>
      <p:pic>
        <p:nvPicPr>
          <p:cNvPr id="4098" name="Picture 2" descr="https://otvet.imgsmail.ru/download/196448895106b594bfb170c47d707746_i-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319557"/>
            <a:ext cx="8640960" cy="2261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9208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Franklin Gothic Medium" pitchFamily="34" charset="0"/>
              </a:rPr>
              <a:t>Синтетическая теория эволюции</a:t>
            </a:r>
            <a:endParaRPr lang="ru-RU" b="1" dirty="0">
              <a:latin typeface="Franklin Gothic Medium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908720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Franklin Gothic Medium" pitchFamily="34" charset="0"/>
              </a:rPr>
              <a:t> (начало 40-х годов 20 века) </a:t>
            </a:r>
          </a:p>
        </p:txBody>
      </p:sp>
      <p:pic>
        <p:nvPicPr>
          <p:cNvPr id="20482" name="Picture 2" descr="ДЖУЛИАН ХАКС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53038"/>
            <a:ext cx="2592288" cy="3300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1705451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Sylfaen" pitchFamily="18" charset="0"/>
              </a:rPr>
              <a:t> Это учение об эволюции органического мира, разработанное на основе данных современной генетики, экологии и классического дарвинизма.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3573016"/>
            <a:ext cx="51125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Sylfaen" pitchFamily="18" charset="0"/>
              </a:rPr>
              <a:t>Термин происходит от названия книги английского эволюциониста Дж. Хаксли–«Эволюция: современный синтез» (1942).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568952" cy="36828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Franklin Gothic Medium" pitchFamily="34" charset="0"/>
              </a:rPr>
              <a:t>Основные положения СТЭ</a:t>
            </a:r>
            <a:endParaRPr lang="ru-RU" dirty="0">
              <a:latin typeface="Franklin Gothic Medium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204864"/>
            <a:ext cx="87154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Эволюция носит постепенный и длительный характер.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Материалом для эволюции служат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мутации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Мутационный процесс, комбинативная изменчивость, популяционные волны –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движущие силы эволюции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Они поставляют материал для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естественного отбора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носят случайный и ненаправленный характер.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Единственный направляющий фактор эволюции –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естественный отбор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основанный на сохранении и накапливании мелких и случайных мутаций.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720840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Наименьшая эволюционная единица – популяция, а не особь.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Эволюция носит дивергентный характер, означающий, что один систематический таксон может быть предком нескольких дочерних таксонов.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состоит из многих морфологически и генетически различающихся, но репродуктивно не изолированных единиц  - популяций.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Обмен генами (аллелями) возможен лишь  внутри  вида. 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>
                <a:latin typeface="Franklin Gothic Medium" pitchFamily="34" charset="0"/>
              </a:rPr>
              <a:t>Основные положения СТЭ</a:t>
            </a:r>
            <a:endParaRPr lang="ru-RU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719071"/>
            <a:ext cx="8537372" cy="440740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Многообразие видов на земле – результат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эволюции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Эволюция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лат.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Evolutio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развёртывание)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неприрывный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необратимый процесс исторического развития природы; сила, ведущая к образованию новых форм организмов; процесс, благодаря которому 3 млрд лет назад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доклеточные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формы жизни дали начало всему многообразию современных жизненных форм.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ПРОИСХОЖДЕНИЕ ВИДОВ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410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496944" cy="50006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Franklin Gothic Medium" pitchFamily="34" charset="0"/>
              </a:rPr>
              <a:t>Значение эволюционной теории</a:t>
            </a:r>
            <a:endParaRPr lang="ru-RU" dirty="0">
              <a:latin typeface="Franklin Gothic Medium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556792"/>
            <a:ext cx="87849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200" b="1" dirty="0" smtClean="0">
                <a:latin typeface="Sylfaen" pitchFamily="18" charset="0"/>
              </a:rPr>
              <a:t>Эволюционная теория </a:t>
            </a:r>
            <a:r>
              <a:rPr lang="ru-RU" sz="2200" dirty="0" smtClean="0">
                <a:latin typeface="Sylfaen" pitchFamily="18" charset="0"/>
              </a:rPr>
              <a:t>- наука об органической эволюции. Она представляет собой теоретическую основу биологии: современная биология воспринимает эволюционную теорию в качестве руководящего принципа. Благодаря теории эволюции, биология превратилась из кладовой фактов в подлинную науку, способную познать причинные связи между явлениями.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200" b="1" dirty="0" smtClean="0">
                <a:latin typeface="Sylfaen" pitchFamily="18" charset="0"/>
              </a:rPr>
              <a:t>Теория эволюции </a:t>
            </a:r>
            <a:r>
              <a:rPr lang="ru-RU" sz="2200" dirty="0" smtClean="0">
                <a:latin typeface="Sylfaen" pitchFamily="18" charset="0"/>
              </a:rPr>
              <a:t>— основа селекции. Она также широко используется в </a:t>
            </a:r>
            <a:r>
              <a:rPr lang="ru-RU" sz="2200" dirty="0" err="1" smtClean="0">
                <a:latin typeface="Sylfaen" pitchFamily="18" charset="0"/>
              </a:rPr>
              <a:t>генетико</a:t>
            </a:r>
            <a:r>
              <a:rPr lang="ru-RU" sz="2200" dirty="0" smtClean="0">
                <a:latin typeface="Sylfaen" pitchFamily="18" charset="0"/>
              </a:rPr>
              <a:t>–селекционной работе по созданию новых пород и сортов, а также для решении медицинских проблем.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200" dirty="0" smtClean="0">
                <a:latin typeface="Sylfaen" pitchFamily="18" charset="0"/>
              </a:rPr>
              <a:t>Теория эволюции важна для понимания людьми процессов  протекающих в природе, при организации и проведении природоохранных мероприятий.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200" dirty="0" smtClean="0">
                <a:latin typeface="Sylfaen" pitchFamily="18" charset="0"/>
              </a:rPr>
              <a:t>Теория эволюции важна для выяснения причин устойчивости организмов  к пестицидам.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Sylfaen" pitchFamily="18" charset="0"/>
              </a:rPr>
              <a:t/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Sylfaen" pitchFamily="18" charset="0"/>
              </a:rPr>
            </a:br>
            <a:endParaRPr lang="ru-RU" sz="2200" b="1" dirty="0">
              <a:solidFill>
                <a:schemeClr val="tx2">
                  <a:lumMod val="75000"/>
                </a:schemeClr>
              </a:solidFill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6001975" cy="5406449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ru-RU" sz="3600" dirty="0" smtClean="0"/>
              <a:t>Часть </a:t>
            </a:r>
            <a:r>
              <a:rPr lang="en-US" sz="3600" dirty="0" smtClean="0"/>
              <a:t>II</a:t>
            </a:r>
            <a:r>
              <a:rPr lang="ru-RU" sz="3600" dirty="0" smtClean="0"/>
              <a:t>.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СВИДЕТЕЛЬСТВА 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ЭВОЛЮЦИИ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(Факты, доказывающие существование  эволюционного процесса)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23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404664"/>
            <a:ext cx="6192688" cy="8691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СВИДЕТЕЛЬСТВА ЭВОЛЮЦИИ</a:t>
            </a:r>
            <a:endParaRPr lang="ru-RU" sz="3200" dirty="0">
              <a:solidFill>
                <a:schemeClr val="bg1"/>
              </a:solidFill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0548" y="2146943"/>
            <a:ext cx="8066313" cy="5660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EA0000"/>
                </a:solidFill>
              </a:rPr>
              <a:t>ОСНОВНЫЕ СВИДЕТЕЛЬСТВА ЭВОЛЮЦИИ</a:t>
            </a:r>
            <a:endParaRPr lang="ru-RU" sz="2800" b="1" dirty="0">
              <a:solidFill>
                <a:srgbClr val="EA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63688" y="5944697"/>
            <a:ext cx="2592287" cy="5660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9644"/>
                </a:solidFill>
              </a:rPr>
              <a:t>Биохимические</a:t>
            </a:r>
            <a:endParaRPr lang="ru-RU" sz="2400" b="1" dirty="0">
              <a:solidFill>
                <a:srgbClr val="009644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6016" y="5944697"/>
            <a:ext cx="2376263" cy="5660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9644"/>
                </a:solidFill>
              </a:rPr>
              <a:t>Генетические</a:t>
            </a:r>
            <a:endParaRPr lang="ru-RU" sz="2400" b="1" dirty="0">
              <a:solidFill>
                <a:srgbClr val="009644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2381" y="3134442"/>
            <a:ext cx="3547383" cy="5660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Морфологические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0548" y="4056740"/>
            <a:ext cx="3547383" cy="5660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Эмбриологические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59478" y="3126658"/>
            <a:ext cx="3547383" cy="5660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Палеонтологические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67646" y="4022461"/>
            <a:ext cx="3547383" cy="5660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Биогеографические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14" name="Прямая соединительная линия 13"/>
          <p:cNvCxnSpPr>
            <a:stCxn id="6" idx="2"/>
          </p:cNvCxnSpPr>
          <p:nvPr/>
        </p:nvCxnSpPr>
        <p:spPr>
          <a:xfrm>
            <a:off x="4573705" y="2713001"/>
            <a:ext cx="0" cy="2531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087931" y="4305490"/>
            <a:ext cx="9715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2800013" y="4985165"/>
            <a:ext cx="3547383" cy="5660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Молекулярные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24" name="Прямая со стрелкой 23"/>
          <p:cNvCxnSpPr>
            <a:stCxn id="20" idx="2"/>
            <a:endCxn id="7" idx="0"/>
          </p:cNvCxnSpPr>
          <p:nvPr/>
        </p:nvCxnSpPr>
        <p:spPr>
          <a:xfrm flipH="1">
            <a:off x="3059832" y="5551223"/>
            <a:ext cx="1513873" cy="393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0" idx="2"/>
            <a:endCxn id="8" idx="0"/>
          </p:cNvCxnSpPr>
          <p:nvPr/>
        </p:nvCxnSpPr>
        <p:spPr>
          <a:xfrm>
            <a:off x="4573705" y="5551223"/>
            <a:ext cx="1330443" cy="393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079764" y="3417471"/>
            <a:ext cx="9715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4184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917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Franklin Gothic Medium" pitchFamily="34" charset="0"/>
                <a:cs typeface="Arial" pitchFamily="34" charset="0"/>
              </a:rPr>
              <a:t>МОЛЕКУЛЯРНЫЕ  СВИДЕТЕЛЬСТВА  ЭВОЛЮЦИИ</a:t>
            </a:r>
            <a:endParaRPr lang="ru-RU" sz="3600" dirty="0">
              <a:latin typeface="Franklin Gothic Medium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348880"/>
            <a:ext cx="1800200" cy="211059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827584" y="1700808"/>
            <a:ext cx="2700000" cy="54000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Биохимические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76056" y="1700808"/>
            <a:ext cx="2700000" cy="5400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Генетические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80" name="Picture 4" descr="http://bio.fizteh.ru/student/files/biology/biolections/lection20/fig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9920" y="2348880"/>
            <a:ext cx="3019717" cy="208823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51520" y="4437112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живые организмы имеют одинаковые механизмы хранения, передачи и реализации наследственной информации, которая записана в последовательности нуклеотидов ДНК (или РНК -  у некоторых вирусов).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Геном каждого вида представляет собой генетическую летопись эволюции.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605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212976"/>
            <a:ext cx="3205057" cy="31925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146" y="368710"/>
            <a:ext cx="8479269" cy="855406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Franklin Gothic Medium" pitchFamily="34" charset="0"/>
                <a:cs typeface="Arial" pitchFamily="34" charset="0"/>
              </a:rPr>
              <a:t>Единый механизм хранения наследственной информации</a:t>
            </a:r>
            <a:endParaRPr lang="ru-RU" dirty="0"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6552728" cy="759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всех живых организмов существует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единый генетический код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 нуклеотида (триплет) кодируют одну аминокислоту.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4149080"/>
            <a:ext cx="2537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1968 г. американский ученый </a:t>
            </a:r>
            <a:r>
              <a:rPr lang="ru-RU" b="1" dirty="0" smtClean="0"/>
              <a:t>Маршалл </a:t>
            </a:r>
            <a:r>
              <a:rPr lang="ru-RU" b="1" dirty="0" err="1" smtClean="0"/>
              <a:t>Ниренберг</a:t>
            </a:r>
            <a:r>
              <a:rPr lang="ru-RU" b="1" dirty="0" smtClean="0"/>
              <a:t> </a:t>
            </a:r>
            <a:r>
              <a:rPr lang="ru-RU" dirty="0" smtClean="0"/>
              <a:t>(1927-2010) за</a:t>
            </a:r>
            <a:r>
              <a:rPr lang="ru-RU" b="1" dirty="0" smtClean="0"/>
              <a:t> </a:t>
            </a:r>
            <a:r>
              <a:rPr lang="ru-RU" dirty="0" smtClean="0"/>
              <a:t>расшифровку генетического кода был удостоен Нобелевской премии.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772816"/>
            <a:ext cx="2013060" cy="1770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356992"/>
            <a:ext cx="1379181" cy="30696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254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11" t="6594" r="3550" b="6812"/>
          <a:stretch/>
        </p:blipFill>
        <p:spPr>
          <a:xfrm>
            <a:off x="611560" y="1484784"/>
            <a:ext cx="2448272" cy="45097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4845" y="1456323"/>
            <a:ext cx="5053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684522"/>
                </a:solidFill>
                <a:latin typeface="Arial" pitchFamily="34" charset="0"/>
                <a:cs typeface="Arial" pitchFamily="34" charset="0"/>
              </a:rPr>
              <a:t>ДНК</a:t>
            </a:r>
          </a:p>
          <a:p>
            <a:pPr algn="ctr"/>
            <a:endParaRPr lang="ru-RU" sz="2800" dirty="0">
              <a:solidFill>
                <a:srgbClr val="68452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solidFill>
                  <a:srgbClr val="684522"/>
                </a:solidFill>
                <a:latin typeface="Arial" pitchFamily="34" charset="0"/>
                <a:cs typeface="Arial" pitchFamily="34" charset="0"/>
              </a:rPr>
              <a:t>Первичные структуры белков клетки</a:t>
            </a:r>
          </a:p>
          <a:p>
            <a:pPr algn="ctr"/>
            <a:endParaRPr lang="ru-RU" sz="2800" dirty="0">
              <a:solidFill>
                <a:srgbClr val="68452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solidFill>
                  <a:srgbClr val="684522"/>
                </a:solidFill>
                <a:latin typeface="Arial" pitchFamily="34" charset="0"/>
                <a:cs typeface="Arial" pitchFamily="34" charset="0"/>
              </a:rPr>
              <a:t>Третичные структуры</a:t>
            </a:r>
          </a:p>
          <a:p>
            <a:pPr algn="ctr"/>
            <a:endParaRPr lang="ru-RU" sz="2800" dirty="0" smtClean="0">
              <a:solidFill>
                <a:srgbClr val="68452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solidFill>
                  <a:srgbClr val="684522"/>
                </a:solidFill>
                <a:latin typeface="Arial" pitchFamily="34" charset="0"/>
                <a:cs typeface="Arial" pitchFamily="34" charset="0"/>
              </a:rPr>
              <a:t>Функции белков</a:t>
            </a:r>
          </a:p>
          <a:p>
            <a:pPr algn="ctr"/>
            <a:endParaRPr lang="ru-RU" sz="2800" dirty="0">
              <a:solidFill>
                <a:srgbClr val="68452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solidFill>
                  <a:srgbClr val="684522"/>
                </a:solidFill>
                <a:latin typeface="Arial" pitchFamily="34" charset="0"/>
                <a:cs typeface="Arial" pitchFamily="34" charset="0"/>
              </a:rPr>
              <a:t>Особенности клетки</a:t>
            </a:r>
            <a:endParaRPr lang="ru-RU" sz="2800" dirty="0">
              <a:solidFill>
                <a:srgbClr val="68452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6228184" y="1916832"/>
            <a:ext cx="153403" cy="4572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228184" y="3212976"/>
            <a:ext cx="153403" cy="4572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228184" y="4077072"/>
            <a:ext cx="153403" cy="4572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228184" y="4941168"/>
            <a:ext cx="153403" cy="4572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84271" y="6088377"/>
            <a:ext cx="252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Схема синтеза белка в клетке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87146" y="383458"/>
            <a:ext cx="8479269" cy="10728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Единый механизм реализации наследственной информации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259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683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основе размножения организмов лежит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деление клеток.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2924944"/>
            <a:ext cx="1524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Митоз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288" y="2924944"/>
            <a:ext cx="1690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Мейоз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5" y="2377394"/>
            <a:ext cx="4257675" cy="4248150"/>
          </a:xfrm>
          <a:prstGeom prst="rect">
            <a:avLst/>
          </a:prstGeom>
          <a:ln>
            <a:solidFill>
              <a:srgbClr val="009644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10806" y="3486530"/>
            <a:ext cx="3858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C55"/>
                </a:solidFill>
                <a:latin typeface="Arial" pitchFamily="34" charset="0"/>
                <a:cs typeface="Arial" pitchFamily="34" charset="0"/>
              </a:rPr>
              <a:t>Биологический смысл</a:t>
            </a:r>
            <a:endParaRPr lang="ru-RU" sz="2400" b="1" dirty="0">
              <a:solidFill>
                <a:srgbClr val="00BC5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0806" y="4081757"/>
            <a:ext cx="1524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из одной диплоидной (2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79648" y="4081757"/>
            <a:ext cx="1690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из одной диплоидной </a:t>
            </a:r>
            <a:r>
              <a:rPr lang="ru-RU" dirty="0">
                <a:latin typeface="Arial" pitchFamily="34" charset="0"/>
                <a:cs typeface="Arial" pitchFamily="34" charset="0"/>
              </a:rPr>
              <a:t>(2</a:t>
            </a:r>
            <a:r>
              <a:rPr lang="en-US" dirty="0">
                <a:latin typeface="Arial" pitchFamily="34" charset="0"/>
                <a:cs typeface="Arial" pitchFamily="34" charset="0"/>
              </a:rPr>
              <a:t>n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0806" y="5293337"/>
            <a:ext cx="1524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 диплоидные (2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клетки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941168"/>
            <a:ext cx="182896" cy="4755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62515" y="5266539"/>
            <a:ext cx="1524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4 гаплоидные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клетки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4941168"/>
            <a:ext cx="182896" cy="475529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387146" y="368710"/>
            <a:ext cx="8479269" cy="855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Единый механизм передачи наследственной информации</a:t>
            </a:r>
            <a:endParaRPr lang="ru-RU" sz="3200" dirty="0">
              <a:solidFill>
                <a:schemeClr val="bg1"/>
              </a:solidFill>
              <a:latin typeface="Franklin Gothic Medium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326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28650" y="365126"/>
            <a:ext cx="7886700" cy="596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ГЕНЕТИЧЕСКАЯ ЛЕТОПИСЬ ЭВОЛЮЦИИ</a:t>
            </a:r>
            <a:endParaRPr lang="ru-RU" sz="3200" dirty="0">
              <a:solidFill>
                <a:schemeClr val="bg1"/>
              </a:solidFill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699611"/>
            <a:ext cx="3751989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Чем больше поколений отделяет современные виды от их общего предка, тем больше мутаций.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4870" y="5068943"/>
            <a:ext cx="3230480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Геном вида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генетическая летопись эволюции.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221581" y="5199747"/>
            <a:ext cx="866273" cy="47705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68452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43200" y="1166648"/>
            <a:ext cx="3573379" cy="1239668"/>
          </a:xfrm>
          <a:prstGeom prst="roundRect">
            <a:avLst/>
          </a:prstGeom>
          <a:solidFill>
            <a:srgbClr val="D5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Мутация</a:t>
            </a:r>
            <a:r>
              <a:rPr lang="ru-RU" sz="2400" b="1" dirty="0" smtClean="0">
                <a:solidFill>
                  <a:srgbClr val="00BC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684522"/>
                </a:solidFill>
                <a:latin typeface="Arial" pitchFamily="34" charset="0"/>
                <a:cs typeface="Arial" pitchFamily="34" charset="0"/>
              </a:rPr>
              <a:t>– </a:t>
            </a:r>
            <a:br>
              <a:rPr lang="ru-RU" sz="2400" dirty="0" smtClean="0">
                <a:solidFill>
                  <a:srgbClr val="68452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684522"/>
                </a:solidFill>
                <a:latin typeface="Arial" pitchFamily="34" charset="0"/>
                <a:cs typeface="Arial" pitchFamily="34" charset="0"/>
              </a:rPr>
              <a:t>стойкое изменение генотипа</a:t>
            </a:r>
            <a:endParaRPr lang="ru-RU" sz="2400" dirty="0">
              <a:solidFill>
                <a:srgbClr val="68452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6224" y="2747131"/>
            <a:ext cx="2039352" cy="1239668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684522"/>
                </a:solidFill>
                <a:latin typeface="Arial" pitchFamily="34" charset="0"/>
                <a:cs typeface="Arial" pitchFamily="34" charset="0"/>
              </a:rPr>
              <a:t>геномные</a:t>
            </a:r>
            <a:endParaRPr lang="ru-RU" sz="2400" dirty="0">
              <a:solidFill>
                <a:srgbClr val="68452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75856" y="2747131"/>
            <a:ext cx="2315820" cy="1239668"/>
          </a:xfrm>
          <a:prstGeom prst="roundRect">
            <a:avLst/>
          </a:prstGeom>
          <a:solidFill>
            <a:srgbClr val="FFFFC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684522"/>
                </a:solidFill>
                <a:latin typeface="Arial" pitchFamily="34" charset="0"/>
                <a:cs typeface="Arial" pitchFamily="34" charset="0"/>
              </a:rPr>
              <a:t>хромосомные</a:t>
            </a:r>
            <a:endParaRPr lang="ru-RU" sz="2400" dirty="0">
              <a:solidFill>
                <a:srgbClr val="68452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38424" y="2714879"/>
            <a:ext cx="2039352" cy="1239668"/>
          </a:xfrm>
          <a:prstGeom prst="roundRect">
            <a:avLst/>
          </a:prstGeom>
          <a:solidFill>
            <a:srgbClr val="FFE7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684522"/>
                </a:solidFill>
                <a:latin typeface="Arial" pitchFamily="34" charset="0"/>
                <a:cs typeface="Arial" pitchFamily="34" charset="0"/>
              </a:rPr>
              <a:t>генные</a:t>
            </a:r>
            <a:endParaRPr lang="ru-RU" sz="2400" dirty="0">
              <a:solidFill>
                <a:srgbClr val="68452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>
            <a:stCxn id="8" idx="2"/>
            <a:endCxn id="9" idx="0"/>
          </p:cNvCxnSpPr>
          <p:nvPr/>
        </p:nvCxnSpPr>
        <p:spPr>
          <a:xfrm flipH="1">
            <a:off x="1485900" y="2406317"/>
            <a:ext cx="3043990" cy="340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8" idx="2"/>
          </p:cNvCxnSpPr>
          <p:nvPr/>
        </p:nvCxnSpPr>
        <p:spPr>
          <a:xfrm>
            <a:off x="4529890" y="2406317"/>
            <a:ext cx="0" cy="308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8" idx="2"/>
            <a:endCxn id="11" idx="0"/>
          </p:cNvCxnSpPr>
          <p:nvPr/>
        </p:nvCxnSpPr>
        <p:spPr>
          <a:xfrm>
            <a:off x="4529890" y="2406317"/>
            <a:ext cx="3128210" cy="308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9296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247139"/>
            <a:ext cx="8712968" cy="109496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Franklin Gothic Medium" pitchFamily="34" charset="0"/>
                <a:cs typeface="Arial" panose="020B0604020202020204" pitchFamily="34" charset="0"/>
              </a:rPr>
              <a:t>Различия  аминокислотного  состава  молекул гемоглобина  у  представителей  разных  таксонов</a:t>
            </a:r>
            <a:endParaRPr lang="ru-RU" sz="2800" dirty="0">
              <a:latin typeface="Franklin Gothic Medium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8000" contrast="1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287"/>
          <a:stretch/>
        </p:blipFill>
        <p:spPr>
          <a:xfrm>
            <a:off x="1835696" y="1700808"/>
            <a:ext cx="5461976" cy="3898903"/>
          </a:xfrm>
          <a:prstGeom prst="rect">
            <a:avLst/>
          </a:prstGeom>
          <a:ln>
            <a:solidFill>
              <a:srgbClr val="009644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3528" y="5589240"/>
            <a:ext cx="85905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Чем дальше разошлись виды, происходящие от общего предка, тем больше у таких видов будут различаться одни и те же белки по аминокислотному составу.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028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50776" cy="7374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Franklin Gothic Medium" pitchFamily="34" charset="0"/>
                <a:cs typeface="Arial" pitchFamily="34" charset="0"/>
              </a:rPr>
              <a:t>ФИЛОГЕНЕТИЧЕСКОЕ ДРЕВО</a:t>
            </a:r>
            <a:endParaRPr lang="ru-RU" dirty="0"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628800"/>
            <a:ext cx="5580112" cy="512398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Филогенетическое древо –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диаграмма 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форме древа, отражающая происхождение видов живых организмов от общего предка.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3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Расшифровка геномов видов животных и растений позволили уточнить филогенетическое древо, построенное 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основе морфологических признаков.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3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Так, генетики пересмотрели родину сумчатых. Сравнение не так давно расшифрованных геномов кенгуру и опоссума принесло весьма необычный результат. Германские учёные 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Вестфальского университета Вильгельма выяснили, что все сумчатые произошли 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предка, который проживал на территории современной Южной Америки.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b="2601"/>
          <a:stretch/>
        </p:blipFill>
        <p:spPr>
          <a:xfrm>
            <a:off x="200777" y="1658207"/>
            <a:ext cx="3291104" cy="4989362"/>
          </a:xfrm>
          <a:prstGeom prst="rect">
            <a:avLst/>
          </a:prstGeom>
          <a:ln>
            <a:solidFill>
              <a:srgbClr val="009644"/>
            </a:solidFill>
          </a:ln>
        </p:spPr>
      </p:pic>
    </p:spTree>
    <p:extLst>
      <p:ext uri="{BB962C8B-B14F-4D97-AF65-F5344CB8AC3E}">
        <p14:creationId xmlns="" xmlns:p14="http://schemas.microsoft.com/office/powerpoint/2010/main" val="8731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16824" cy="115212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Franklin Gothic Medium" pitchFamily="34" charset="0"/>
              </a:rPr>
              <a:t>Развитие эволюционных идей в биологии</a:t>
            </a:r>
            <a:endParaRPr lang="ru-RU" sz="3200" dirty="0">
              <a:latin typeface="Franklin Gothic Medium" pitchFamily="34" charset="0"/>
            </a:endParaRPr>
          </a:p>
        </p:txBody>
      </p:sp>
      <p:pic>
        <p:nvPicPr>
          <p:cNvPr id="2054" name="Picture 6" descr="http://www.sil.si.edu/digitalcollections/hst/scientific-identity/fullsize/SIL14-B9-08a.jpg"/>
          <p:cNvPicPr>
            <a:picLocks noChangeAspect="1" noChangeArrowheads="1"/>
          </p:cNvPicPr>
          <p:nvPr/>
        </p:nvPicPr>
        <p:blipFill>
          <a:blip r:embed="rId2" cstate="print"/>
          <a:srcRect r="1614" b="19024"/>
          <a:stretch>
            <a:fillRect/>
          </a:stretch>
        </p:blipFill>
        <p:spPr bwMode="auto">
          <a:xfrm>
            <a:off x="251520" y="1700808"/>
            <a:ext cx="2049783" cy="2796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79512" y="458112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Sylfaen" pitchFamily="18" charset="0"/>
              </a:rPr>
              <a:t>Жорж Бюффон</a:t>
            </a:r>
            <a:br>
              <a:rPr lang="ru-RU" b="1" dirty="0" smtClean="0">
                <a:latin typeface="Sylfaen" pitchFamily="18" charset="0"/>
              </a:rPr>
            </a:br>
            <a:r>
              <a:rPr lang="ru-RU" b="1" dirty="0" smtClean="0">
                <a:latin typeface="Sylfaen" pitchFamily="18" charset="0"/>
              </a:rPr>
              <a:t>(1707 - 1778)</a:t>
            </a:r>
            <a:endParaRPr lang="ru-RU" b="1" dirty="0">
              <a:latin typeface="Sylfaen" pitchFamily="18" charset="0"/>
            </a:endParaRPr>
          </a:p>
        </p:txBody>
      </p:sp>
      <p:pic>
        <p:nvPicPr>
          <p:cNvPr id="2056" name="Picture 8" descr="http://www.lah.ru/text/sklyarov/siz-web/ris-web/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996952"/>
            <a:ext cx="2146209" cy="2722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876256" y="602128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Sylfaen" pitchFamily="18" charset="0"/>
              </a:rPr>
              <a:t>Жорж Кювье</a:t>
            </a:r>
            <a:br>
              <a:rPr lang="ru-RU" b="1" dirty="0" smtClean="0">
                <a:latin typeface="Sylfaen" pitchFamily="18" charset="0"/>
              </a:rPr>
            </a:br>
            <a:r>
              <a:rPr lang="ru-RU" b="1" dirty="0" smtClean="0">
                <a:latin typeface="Sylfaen" pitchFamily="18" charset="0"/>
              </a:rPr>
              <a:t>(1769 - 1832)</a:t>
            </a:r>
            <a:endParaRPr lang="ru-RU" b="1" dirty="0">
              <a:latin typeface="Sylfae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9264" y="1772816"/>
            <a:ext cx="5797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Sylfaen" pitchFamily="18" charset="0"/>
              </a:rPr>
              <a:t>Основные причины изменяемости видов заключаются в прямом влиянии на организмы условий окружающей среды.</a:t>
            </a:r>
            <a:endParaRPr lang="ru-RU" sz="2000" b="1" dirty="0">
              <a:latin typeface="Sylfae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7824" y="4149080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latin typeface="Sylfaen" pitchFamily="18" charset="0"/>
              </a:rPr>
              <a:t>Органы животного – части одной целостной системы, а строение каждого органа закономерно соотносится со строением всех других (принцип корреляции);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latin typeface="Sylfaen" pitchFamily="18" charset="0"/>
              </a:rPr>
              <a:t>Автор «теории катастроф»</a:t>
            </a:r>
            <a:endParaRPr lang="ru-RU" sz="2000" b="1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8694315" cy="3672408"/>
          </a:xfrm>
          <a:prstGeom prst="rect">
            <a:avLst/>
          </a:prstGeom>
          <a:ln>
            <a:solidFill>
              <a:srgbClr val="009644"/>
            </a:solidFill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Franklin Gothic Medium" pitchFamily="34" charset="0"/>
                <a:cs typeface="Arial" pitchFamily="34" charset="0"/>
              </a:rPr>
              <a:t>ФИЛОГЕНЕТИЧЕСКОЕ ДРЕВО</a:t>
            </a:r>
            <a:endParaRPr lang="ru-RU" dirty="0">
              <a:latin typeface="Franklin Gothic Medium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1560" y="1700808"/>
            <a:ext cx="3600450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зародышевого сходства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6056" y="1700808"/>
            <a:ext cx="3600450" cy="1296144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рекапитуляции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404664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Franklin Gothic Medium" pitchFamily="34" charset="0"/>
                <a:cs typeface="Arial" panose="020B0604020202020204" pitchFamily="34" charset="0"/>
              </a:rPr>
              <a:t>ЭМБРИОЛОГИЧЕСКИЕ  ДОКАЗАТЕЛЬСТВА ЭВОЛЮЦИИ</a:t>
            </a:r>
            <a:endParaRPr lang="ru-RU" sz="32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284984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Явление зародышевого сходства позволило Ч. Дарвину и Э. Геккелю заключить, что в процессе онтогенеза как бы повторяются 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рекапитулируют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многие черты строения предковых форм: на ранних стадиях развития повторяются признаки более отдаленных предков (менее родственных форм), а на поздних стадиях – близких предков (или более родственных современных форм).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092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bio.ru/images/110103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7776864" cy="478172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Сходство и различия в строении конечностей позвоночных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676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Franklin Gothic Medium" pitchFamily="34" charset="0"/>
                <a:cs typeface="Arial" pitchFamily="34" charset="0"/>
              </a:rPr>
              <a:t>Принцип  рекапитуляции</a:t>
            </a:r>
            <a:endParaRPr lang="ru-RU" b="1" dirty="0">
              <a:latin typeface="Franklin Gothic Medium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b="2244"/>
          <a:stretch/>
        </p:blipFill>
        <p:spPr>
          <a:xfrm>
            <a:off x="4572688" y="1844824"/>
            <a:ext cx="4217660" cy="468052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51520" y="2564904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Рекапитуляция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повторение признаков далёких предков в онтогенезе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современных организмов.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ранних стадиях онтогенеза повторяются признаки более отдаленных предков, на поздних – близких предков.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541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9791" y="435821"/>
            <a:ext cx="6669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Franklin Gothic Medium" pitchFamily="34" charset="0"/>
                <a:cs typeface="Arial" panose="020B0604020202020204" pitchFamily="34" charset="0"/>
              </a:rPr>
              <a:t>ЗАКОН ЗАРОДЫШЕВОГО СХОДСТВА</a:t>
            </a:r>
            <a:endParaRPr lang="ru-RU" sz="3200" b="1" dirty="0">
              <a:solidFill>
                <a:schemeClr val="bg1"/>
              </a:solidFill>
              <a:latin typeface="Franklin Gothic Medium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64288" y="4869160"/>
            <a:ext cx="1550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Карл Бэр </a:t>
            </a: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(1792-1876)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11663" t="4643" r="18252" b="13579"/>
          <a:stretch/>
        </p:blipFill>
        <p:spPr>
          <a:xfrm>
            <a:off x="6804248" y="1700809"/>
            <a:ext cx="2005965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491880" y="1772816"/>
            <a:ext cx="32667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Сформулировал закономерность, которую называют 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Законом зародышевого сходства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»: "Чем более ранние стадии индивидуального развития сравниваются, тем больше сходства удается обнаружить".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/>
          <a:srcRect l="4467" r="5627" b="3079"/>
          <a:stretch/>
        </p:blipFill>
        <p:spPr>
          <a:xfrm>
            <a:off x="251520" y="1844824"/>
            <a:ext cx="3096344" cy="44938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923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676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Franklin Gothic Medium" pitchFamily="34" charset="0"/>
                <a:cs typeface="Arial" pitchFamily="34" charset="0"/>
              </a:rPr>
              <a:t>Биогенетический закон</a:t>
            </a:r>
            <a:endParaRPr lang="ru-RU" b="1" dirty="0"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1622108"/>
            <a:ext cx="3744416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Биогенетический закон Геккеля-Мюллера:</a:t>
            </a:r>
            <a:endParaRPr lang="ru-RU" sz="24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«Каждое живое существо </a:t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своем индивидуальном развитии (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онтогенез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повторяет в известной степени формы, пройденные его предками или его видом (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филогенез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)».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970" y="5044707"/>
            <a:ext cx="1563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Эрнст Геккель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(1834-1919)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2683" y="5013217"/>
            <a:ext cx="1748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Фриц Мюллер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(1822-1897)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/>
          <a:srcRect l="8621" r="4311" b="33218"/>
          <a:stretch/>
        </p:blipFill>
        <p:spPr>
          <a:xfrm>
            <a:off x="251520" y="1700808"/>
            <a:ext cx="2408762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14000"/>
                    </a14:imgEffect>
                  </a14:imgLayer>
                </a14:imgProps>
              </a:ext>
            </a:extLst>
          </a:blip>
          <a:srcRect l="5215" t="5808" r="7537" b="41400"/>
          <a:stretch/>
        </p:blipFill>
        <p:spPr>
          <a:xfrm>
            <a:off x="6428834" y="1700808"/>
            <a:ext cx="243524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043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65126"/>
            <a:ext cx="8568952" cy="121801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Franklin Gothic Medium" pitchFamily="34" charset="0"/>
                <a:cs typeface="Arial" pitchFamily="34" charset="0"/>
              </a:rPr>
              <a:t>Развитие биогенетического закона</a:t>
            </a:r>
            <a:endParaRPr lang="ru-RU" b="1" dirty="0"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5832648" cy="47900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Биогенетический закон был развит и уточнен российским ученым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А.Н.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Северцовым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показавшим, что в онтогенезе повторяются стадии не взрослых предков, а их эмбриональных стадий;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филогенез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это исторический ряд выбранных в ходе естественного отбора онтогенезов.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772816"/>
            <a:ext cx="2546282" cy="3754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588224" y="5733256"/>
            <a:ext cx="2123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А.Н.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Северцов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(1866-1936)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7423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344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Franklin Gothic Medium" pitchFamily="34" charset="0"/>
                <a:cs typeface="Times New Roman" pitchFamily="18" charset="0"/>
              </a:rPr>
              <a:t>Ген-регулятор развития</a:t>
            </a:r>
            <a:endParaRPr lang="ru-RU" b="1" dirty="0">
              <a:latin typeface="Franklin Gothic Medium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33000"/>
                    </a14:imgEffect>
                  </a14:imgLayer>
                </a14:imgProps>
              </a:ext>
            </a:extLst>
          </a:blip>
          <a:srcRect t="70150"/>
          <a:stretch/>
        </p:blipFill>
        <p:spPr>
          <a:xfrm>
            <a:off x="1331640" y="2807702"/>
            <a:ext cx="6192688" cy="371764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170080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Французские ученые Жакоб и Моно доказали, что ДНК сама управляет собой, что в ней, помимо генов, дающих информацию для синтеза ферментов 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структурных генов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есть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гены – регуляторы развития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управляющие этими структурными генами.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0796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490066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Franklin Gothic Medium" pitchFamily="34" charset="0"/>
              </a:rPr>
              <a:t>Русские  эволюционисты</a:t>
            </a:r>
            <a:endParaRPr lang="ru-RU" dirty="0">
              <a:latin typeface="Franklin Gothic Medium" pitchFamily="34" charset="0"/>
            </a:endParaRPr>
          </a:p>
        </p:txBody>
      </p:sp>
      <p:pic>
        <p:nvPicPr>
          <p:cNvPr id="16386" name="Picture 2" descr="http://img-fotki.yandex.ru/get/4211/myg2001.244/0_420aa_eaf93385_XL.jpg"/>
          <p:cNvPicPr>
            <a:picLocks noChangeAspect="1" noChangeArrowheads="1"/>
          </p:cNvPicPr>
          <p:nvPr/>
        </p:nvPicPr>
        <p:blipFill>
          <a:blip r:embed="rId2" cstate="print"/>
          <a:srcRect l="2690" t="8326" r="5838" b="8415"/>
          <a:stretch>
            <a:fillRect/>
          </a:stretch>
        </p:blipFill>
        <p:spPr bwMode="auto">
          <a:xfrm>
            <a:off x="251520" y="1700808"/>
            <a:ext cx="241313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9512" y="537321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Sylfaen" pitchFamily="18" charset="0"/>
              </a:rPr>
              <a:t>Михаил Ломоносов</a:t>
            </a:r>
            <a:br>
              <a:rPr lang="ru-RU" b="1" dirty="0" smtClean="0">
                <a:latin typeface="Sylfaen" pitchFamily="18" charset="0"/>
              </a:rPr>
            </a:br>
            <a:r>
              <a:rPr lang="ru-RU" b="1" dirty="0" smtClean="0">
                <a:latin typeface="Sylfaen" pitchFamily="18" charset="0"/>
              </a:rPr>
              <a:t>(1711 - 1765)</a:t>
            </a:r>
            <a:endParaRPr lang="ru-RU" b="1" dirty="0">
              <a:latin typeface="Sylfaen" pitchFamily="18" charset="0"/>
            </a:endParaRPr>
          </a:p>
        </p:txBody>
      </p:sp>
      <p:pic>
        <p:nvPicPr>
          <p:cNvPr id="16388" name="Picture 4" descr="http://zhitejnik.ru/uploads/posts/2011-03/thumbs/1300689706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755386"/>
            <a:ext cx="2488100" cy="3049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516216" y="587727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Sylfaen" pitchFamily="18" charset="0"/>
              </a:rPr>
              <a:t>Александр Радищев</a:t>
            </a:r>
            <a:br>
              <a:rPr lang="ru-RU" b="1" dirty="0" smtClean="0">
                <a:latin typeface="Sylfaen" pitchFamily="18" charset="0"/>
              </a:rPr>
            </a:br>
            <a:r>
              <a:rPr lang="ru-RU" b="1" dirty="0" smtClean="0">
                <a:latin typeface="Sylfaen" pitchFamily="18" charset="0"/>
              </a:rPr>
              <a:t>(1749 – 1802)</a:t>
            </a:r>
            <a:endParaRPr lang="ru-RU" b="1" dirty="0">
              <a:latin typeface="Sylfae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3808" y="2996952"/>
            <a:ext cx="29523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Sylfaen" pitchFamily="18" charset="0"/>
              </a:rPr>
              <a:t>Утверждал, что изменение неживой природы ведет к изменению растений и животных. Живая и неживая природа – единое развивающееся целое.</a:t>
            </a:r>
            <a:endParaRPr lang="ru-RU" sz="2000" b="1" dirty="0">
              <a:latin typeface="Sylfae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700808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Sylfaen" pitchFamily="18" charset="0"/>
              </a:rPr>
              <a:t>Считал, что природа развивается от простых веществ к сложным. 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alpklubspb.ru/persona/bogdanov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2088233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51520" y="4581128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Sylfaen" pitchFamily="18" charset="0"/>
              </a:rPr>
              <a:t>Афанасий Каверзнев</a:t>
            </a:r>
            <a:br>
              <a:rPr lang="ru-RU" b="1" dirty="0" smtClean="0">
                <a:latin typeface="Sylfaen" pitchFamily="18" charset="0"/>
              </a:rPr>
            </a:br>
            <a:r>
              <a:rPr lang="ru-RU" b="1" dirty="0" smtClean="0">
                <a:latin typeface="Sylfaen" pitchFamily="18" charset="0"/>
              </a:rPr>
              <a:t>(конец  18 в. – начало 19 в.)</a:t>
            </a:r>
            <a:endParaRPr lang="ru-RU" b="1" dirty="0">
              <a:latin typeface="Sylfaen" pitchFamily="18" charset="0"/>
            </a:endParaRPr>
          </a:p>
        </p:txBody>
      </p:sp>
      <p:pic>
        <p:nvPicPr>
          <p:cNvPr id="16394" name="Picture 10" descr="http://www.biology.ru/course/content/scientist/images/rul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996952"/>
            <a:ext cx="2142238" cy="3023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164288" y="609329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Sylfaen" pitchFamily="18" charset="0"/>
              </a:rPr>
              <a:t>Карл </a:t>
            </a:r>
            <a:r>
              <a:rPr lang="ru-RU" b="1" dirty="0" err="1" smtClean="0">
                <a:latin typeface="Sylfaen" pitchFamily="18" charset="0"/>
              </a:rPr>
              <a:t>Рулье</a:t>
            </a:r>
            <a:r>
              <a:rPr lang="ru-RU" b="1" dirty="0" smtClean="0">
                <a:latin typeface="Sylfaen" pitchFamily="18" charset="0"/>
              </a:rPr>
              <a:t/>
            </a:r>
            <a:br>
              <a:rPr lang="ru-RU" b="1" dirty="0" smtClean="0">
                <a:latin typeface="Sylfaen" pitchFamily="18" charset="0"/>
              </a:rPr>
            </a:br>
            <a:r>
              <a:rPr lang="ru-RU" b="1" dirty="0" smtClean="0">
                <a:latin typeface="Sylfaen" pitchFamily="18" charset="0"/>
              </a:rPr>
              <a:t>(1814 - 1858)</a:t>
            </a:r>
            <a:endParaRPr lang="ru-RU" b="1" dirty="0">
              <a:latin typeface="Sylfae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5776" y="2780928"/>
            <a:ext cx="30963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Sylfaen" pitchFamily="18" charset="0"/>
              </a:rPr>
              <a:t>Утверждал, что виды действительно существуют в природе, но они изменчивы;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Sylfaen" pitchFamily="18" charset="0"/>
              </a:rPr>
              <a:t>Поставил вопрос о том, что виды происходят один из другого и состоят между собой в родстве, подтвердив примерами из практики человека по выведению пород животных.  </a:t>
            </a:r>
            <a:endParaRPr lang="ru-RU" sz="2000" b="1" dirty="0">
              <a:latin typeface="Sylfae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6096" y="1700808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Sylfaen" pitchFamily="18" charset="0"/>
              </a:rPr>
              <a:t>Провел анатомическое сравнение вымерших и ныне живущих организмов.</a:t>
            </a:r>
            <a:endParaRPr lang="ru-RU" sz="2000" b="1" dirty="0">
              <a:latin typeface="Sylfaen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>
                <a:latin typeface="Franklin Gothic Medium" pitchFamily="34" charset="0"/>
              </a:rPr>
              <a:t>Русские  эволюционисты</a:t>
            </a:r>
            <a:endParaRPr lang="ru-RU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48680"/>
            <a:ext cx="4536504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Sylfaen" pitchFamily="18" charset="0"/>
              </a:rPr>
              <a:t> </a:t>
            </a:r>
            <a:r>
              <a:rPr lang="ru-RU" sz="3600" dirty="0" smtClean="0">
                <a:latin typeface="Franklin Gothic Medium" pitchFamily="34" charset="0"/>
              </a:rPr>
              <a:t>Карл Линней  (1707 – 1788)</a:t>
            </a:r>
            <a:endParaRPr lang="ru-RU" sz="3600" dirty="0">
              <a:latin typeface="Franklin Gothic Medium" pitchFamily="34" charset="0"/>
            </a:endParaRPr>
          </a:p>
        </p:txBody>
      </p:sp>
      <p:pic>
        <p:nvPicPr>
          <p:cNvPr id="17410" name="Picture 2" descr="http://www.darwin.museum.ru/expos/floor2/img/linney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2448272" cy="3306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23528" y="5661248"/>
            <a:ext cx="8496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Природа неизменна, но виды в природе существуют.</a:t>
            </a:r>
            <a:endParaRPr lang="ru-RU" sz="30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1412776"/>
            <a:ext cx="59766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b="1" u="sng" dirty="0" smtClean="0">
              <a:solidFill>
                <a:schemeClr val="tx2">
                  <a:lumMod val="75000"/>
                </a:schemeClr>
              </a:solidFill>
              <a:latin typeface="Sylfae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Sylfaen" pitchFamily="18" charset="0"/>
              </a:rPr>
              <a:t> Описал около 10000 видов растений и 4200 видов животных, заложил основы науки систематики;</a:t>
            </a: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Sylfaen" pitchFamily="18" charset="0"/>
              </a:rPr>
              <a:t> Создал первую классификацию растений и животных, разделив их на виды, роды и классы;</a:t>
            </a: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Sylfaen" pitchFamily="18" charset="0"/>
              </a:rPr>
              <a:t> Ввел двойные латинские названия (бинарная номенклатура);</a:t>
            </a: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Sylfaen" pitchFamily="18" charset="0"/>
              </a:rPr>
              <a:t> Усовершенствовал ботанический язык. 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Sylfae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5301208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Sylfaen" pitchFamily="18" charset="0"/>
              </a:rPr>
              <a:t>Ошибка:</a:t>
            </a:r>
            <a:r>
              <a:rPr lang="ru-RU" sz="2000" b="1" dirty="0" smtClean="0">
                <a:latin typeface="Sylfaen" pitchFamily="18" charset="0"/>
              </a:rPr>
              <a:t>  считал виды постоянными и неизменными.</a:t>
            </a:r>
            <a:endParaRPr lang="ru-RU" sz="2000" b="1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4392488" cy="78581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Sylfaen" pitchFamily="18" charset="0"/>
              </a:rPr>
              <a:t> </a:t>
            </a:r>
            <a:r>
              <a:rPr lang="ru-RU" sz="2800" b="1" dirty="0" smtClean="0">
                <a:latin typeface="Franklin Gothic Medium" pitchFamily="34" charset="0"/>
              </a:rPr>
              <a:t>Жан-Батист Ламарк ( 1744 – 1829)</a:t>
            </a:r>
            <a:endParaRPr lang="ru-RU" sz="2800" b="1" dirty="0">
              <a:latin typeface="Franklin Gothic Medium" pitchFamily="34" charset="0"/>
            </a:endParaRPr>
          </a:p>
        </p:txBody>
      </p:sp>
      <p:pic>
        <p:nvPicPr>
          <p:cNvPr id="18434" name="Picture 2" descr="http://www.edwardgoldsmith.org/wp-content/uploads/Jean-Baptiste-Lamarck-1724-1829.jpg"/>
          <p:cNvPicPr>
            <a:picLocks noChangeAspect="1" noChangeArrowheads="1"/>
          </p:cNvPicPr>
          <p:nvPr/>
        </p:nvPicPr>
        <p:blipFill>
          <a:blip r:embed="rId2" cstate="print"/>
          <a:srcRect r="2273"/>
          <a:stretch>
            <a:fillRect/>
          </a:stretch>
        </p:blipFill>
        <p:spPr bwMode="auto">
          <a:xfrm>
            <a:off x="251520" y="1628800"/>
            <a:ext cx="2160240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27784" y="1484784"/>
            <a:ext cx="36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u="sng" dirty="0" smtClean="0">
              <a:solidFill>
                <a:schemeClr val="tx2">
                  <a:lumMod val="75000"/>
                </a:schemeClr>
              </a:solidFill>
              <a:latin typeface="Sylfae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Sylfaen" pitchFamily="18" charset="0"/>
              </a:rPr>
              <a:t> 1809 г. – «Философия зоологии» – изложил первую эволюционную теорию;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Sylfaen" pitchFamily="18" charset="0"/>
              </a:rPr>
              <a:t> Поставил вопрос о движущих силах эволюции;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Sylfaen" pitchFamily="18" charset="0"/>
              </a:rPr>
              <a:t> Предположил, что развитие природы идет от низших форм к высшим.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Sylfae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293096"/>
            <a:ext cx="8136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latin typeface="Sylfaen" pitchFamily="18" charset="0"/>
              </a:rPr>
              <a:t>Ошибки: 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Sylfaen" pitchFamily="18" charset="0"/>
              </a:rPr>
              <a:t>Внутреннее стремление организма к прогрессивному развитию;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Sylfaen" pitchFamily="18" charset="0"/>
              </a:rPr>
              <a:t>Приспособленность возникает сразу под действием внешней среды;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Sylfaen" pitchFamily="18" charset="0"/>
              </a:rPr>
              <a:t>Под влиянием внешних условий возникают только полезные изменения.</a:t>
            </a:r>
            <a:endParaRPr lang="ru-RU" sz="2000" dirty="0">
              <a:latin typeface="Sylfae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07504" y="5805264"/>
            <a:ext cx="86409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latin typeface="Sylfaen" pitchFamily="18" charset="0"/>
              </a:rPr>
              <a:t>Природа изменяется, но видов в природе нет. (Теория трансформизма)</a:t>
            </a:r>
            <a:endParaRPr lang="ru-RU" sz="2800" b="1" dirty="0">
              <a:latin typeface="Sylfaen" pitchFamily="18" charset="0"/>
            </a:endParaRPr>
          </a:p>
        </p:txBody>
      </p:sp>
      <p:pic>
        <p:nvPicPr>
          <p:cNvPr id="5122" name="Picture 2" descr="http://my.science.ua/uploads/images/00/00/03/2012/01/09/01d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276872"/>
            <a:ext cx="2718686" cy="187220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28604"/>
            <a:ext cx="8579296" cy="500066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Franklin Gothic Medium" pitchFamily="34" charset="0"/>
              </a:rPr>
              <a:t>Предпосылки возникновения эволюционного учения</a:t>
            </a:r>
            <a:endParaRPr lang="ru-RU" dirty="0">
              <a:latin typeface="Franklin Gothic Medium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596" y="1142984"/>
            <a:ext cx="3571900" cy="7143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Социально - экономические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43438" y="1142984"/>
            <a:ext cx="3889002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Научные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2214554"/>
            <a:ext cx="3571900" cy="4214842"/>
          </a:xfrm>
          <a:prstGeom prst="roundRect">
            <a:avLst/>
          </a:prstGeom>
          <a:noFill/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Развитие капитализма в Англии, крупнейшей промышленной и колониальной державы.</a:t>
            </a:r>
          </a:p>
          <a:p>
            <a:pPr marL="342900" indent="-342900"/>
            <a:endParaRPr lang="ru-RU" sz="2000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Интенсивный рост городов, требовавший повышения продуктивности сельского хозяйства.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57686" y="2214554"/>
            <a:ext cx="4500594" cy="4214842"/>
          </a:xfrm>
          <a:prstGeom prst="roundRect">
            <a:avLst/>
          </a:prstGeom>
          <a:noFill/>
          <a:ln w="444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 Успехи в систематике растений и животных.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Создание клеточной теории.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Развитие биогеографии, эмбриологии, сравнительной анатомии и палеонтологии.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Эволюционное учение Ламарка.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Большая селекционная работа.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Многочисленные научные экспедиции. «</a:t>
            </a:r>
            <a:r>
              <a:rPr lang="ru-RU" sz="2000" b="1" dirty="0" err="1" smtClean="0">
                <a:solidFill>
                  <a:schemeClr val="tx1"/>
                </a:solidFill>
              </a:rPr>
              <a:t>Бигль</a:t>
            </a:r>
            <a:r>
              <a:rPr lang="ru-RU" sz="2000" b="1" dirty="0" smtClean="0">
                <a:solidFill>
                  <a:schemeClr val="tx1"/>
                </a:solidFill>
              </a:rPr>
              <a:t>» 1831-1836 .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>
            <a:off x="2000232" y="1928802"/>
            <a:ext cx="357190" cy="21431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500826" y="1857364"/>
            <a:ext cx="433758" cy="288032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76672"/>
            <a:ext cx="3312368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Franklin Gothic Medium" pitchFamily="34" charset="0"/>
              </a:rPr>
              <a:t>Чарльз Дарвин ( 1809 – 1882)</a:t>
            </a:r>
            <a:endParaRPr lang="ru-RU" b="1" dirty="0">
              <a:latin typeface="Franklin Gothic Medium" pitchFamily="34" charset="0"/>
            </a:endParaRPr>
          </a:p>
        </p:txBody>
      </p:sp>
      <p:pic>
        <p:nvPicPr>
          <p:cNvPr id="19458" name="Picture 2" descr="http://top-10-list.org/wp-content/uploads/2011/01/417.jpg"/>
          <p:cNvPicPr>
            <a:picLocks noChangeAspect="1" noChangeArrowheads="1"/>
          </p:cNvPicPr>
          <p:nvPr/>
        </p:nvPicPr>
        <p:blipFill>
          <a:blip r:embed="rId2" cstate="print"/>
          <a:srcRect l="35576" r="34732" b="2001"/>
          <a:stretch>
            <a:fillRect/>
          </a:stretch>
        </p:blipFill>
        <p:spPr bwMode="auto">
          <a:xfrm>
            <a:off x="251520" y="1714488"/>
            <a:ext cx="2520280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131840" y="1772816"/>
            <a:ext cx="554461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2200" b="1" u="sng" dirty="0" smtClean="0">
              <a:solidFill>
                <a:schemeClr val="tx2">
                  <a:lumMod val="75000"/>
                </a:schemeClr>
              </a:solidFill>
              <a:latin typeface="Sylfae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Sylfaen" pitchFamily="18" charset="0"/>
              </a:rPr>
              <a:t>1859 г. – «Происхождение видов путем естественного отбора»;</a:t>
            </a: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Sylfaen" pitchFamily="18" charset="0"/>
              </a:rPr>
              <a:t>1869 г. – «Изменение сортов растений и пород животных»;</a:t>
            </a: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Sylfaen" pitchFamily="18" charset="0"/>
              </a:rPr>
              <a:t>1871 г. – «Происхождение человека и половой отбор»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Sylfae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79512" y="5301208"/>
            <a:ext cx="86409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latin typeface="Sylfaen" pitchFamily="18" charset="0"/>
              </a:rPr>
              <a:t>Природа изменяема, виды в природе существуют, они относительно постоянны. </a:t>
            </a:r>
            <a:endParaRPr lang="ru-RU" sz="3200" b="1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378</TotalTime>
  <Words>1535</Words>
  <Application>Microsoft Office PowerPoint</Application>
  <PresentationFormat>Экран (4:3)</PresentationFormat>
  <Paragraphs>195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Сетка</vt:lpstr>
      <vt:lpstr>Эволюция</vt:lpstr>
      <vt:lpstr>ПРОИСХОЖДЕНИЕ ВИДОВ</vt:lpstr>
      <vt:lpstr>Развитие эволюционных идей в биологии</vt:lpstr>
      <vt:lpstr>Русские  эволюционисты</vt:lpstr>
      <vt:lpstr>Русские  эволюционисты</vt:lpstr>
      <vt:lpstr> Карл Линней  (1707 – 1788)</vt:lpstr>
      <vt:lpstr> Жан-Батист Ламарк ( 1744 – 1829)</vt:lpstr>
      <vt:lpstr>Предпосылки возникновения эволюционного учения</vt:lpstr>
      <vt:lpstr>Чарльз Дарвин ( 1809 – 1882)</vt:lpstr>
      <vt:lpstr>        «Путешествие на «Бигле» было, конечно, самым важным событием моей жизни, определившим всю мою последующую деятельность».                                                                          Ч. Дарвин</vt:lpstr>
      <vt:lpstr>«Любопытно созерцать густо заросший берег, покрытый  многочисленными, разнообразными растениями, птиц, поющих в кустах, насекомых, порхающих вокруг, червей, ползающих в сырой земле, и думать, что все эти прекрасно построенные формы, столь отличающиеся одна от другой и так сложно одна от другой зависящие,  были созданы благодаря законам еще и теперь действующим вокруг нас. Эти законы в самом широком смысле – Рост и Воспроизведение, Наследственность, почти необходимо вытекающая из воспроизведения, Изменчивость ‹… ›, зависящая от действия жизненных условий ‹… ›, Прогрессия размножения столь высокая, что она ведет к Борьбе за жизнь и ее последствию – Естественному отбору, влекущему за собой Расхождение признаков и Вымирание менее совершенных форм.  Т.о., из войны природы, из голода и смерти непосредственно вытекает самый высокий результат, какой ум в состоянии себе представить, - образование высших животных… Из такого простого начала возникло и продолжает возникать бесконечно число самых прекрасных и самых изумительных форм»</vt:lpstr>
      <vt:lpstr>ТЕОРИЯ ЭВОЛЮЦИИ ЧАРЛЗА ДАРВИНА</vt:lpstr>
      <vt:lpstr>Основные положения эволюционного учения Ч. Дарвина</vt:lpstr>
      <vt:lpstr>Суть  теории Ч. Дарвина</vt:lpstr>
      <vt:lpstr>ЧАРЛЗ ДАРВИН</vt:lpstr>
      <vt:lpstr>эволюция</vt:lpstr>
      <vt:lpstr>Синтетическая теория эволюции</vt:lpstr>
      <vt:lpstr>Основные положения СТЭ</vt:lpstr>
      <vt:lpstr>Основные положения СТЭ</vt:lpstr>
      <vt:lpstr>Значение эволюционной теории</vt:lpstr>
      <vt:lpstr>Часть II. СВИДЕТЕЛЬСТВА  ЭВОЛЮЦИИ (Факты, доказывающие существование  эволюционного процесса)</vt:lpstr>
      <vt:lpstr>Слайд 22</vt:lpstr>
      <vt:lpstr>МОЛЕКУЛЯРНЫЕ  СВИДЕТЕЛЬСТВА  ЭВОЛЮЦИИ</vt:lpstr>
      <vt:lpstr>Единый механизм хранения наследственной информации</vt:lpstr>
      <vt:lpstr>Слайд 25</vt:lpstr>
      <vt:lpstr>Слайд 26</vt:lpstr>
      <vt:lpstr>Слайд 27</vt:lpstr>
      <vt:lpstr>Различия  аминокислотного  состава  молекул гемоглобина  у  представителей  разных  таксонов</vt:lpstr>
      <vt:lpstr>ФИЛОГЕНЕТИЧЕСКОЕ ДРЕВО</vt:lpstr>
      <vt:lpstr>ФИЛОГЕНЕТИЧЕСКОЕ ДРЕВО</vt:lpstr>
      <vt:lpstr>Слайд 31</vt:lpstr>
      <vt:lpstr>Сходство и различия в строении конечностей позвоночных</vt:lpstr>
      <vt:lpstr>Принцип  рекапитуляции</vt:lpstr>
      <vt:lpstr>Слайд 34</vt:lpstr>
      <vt:lpstr>Биогенетический закон</vt:lpstr>
      <vt:lpstr>Развитие биогенетического закона</vt:lpstr>
      <vt:lpstr>Ген-регулятор развития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Эволюция</dc:title>
  <dc:creator>Admin</dc:creator>
  <cp:lastModifiedBy>User</cp:lastModifiedBy>
  <cp:revision>42</cp:revision>
  <dcterms:created xsi:type="dcterms:W3CDTF">2018-03-29T06:45:36Z</dcterms:created>
  <dcterms:modified xsi:type="dcterms:W3CDTF">2018-04-04T09:20:14Z</dcterms:modified>
</cp:coreProperties>
</file>