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D553679-28D9-43FE-9CB3-03F7EE64125C}" type="datetimeFigureOut">
              <a:rPr lang="ru-RU"/>
              <a:pPr>
                <a:defRPr/>
              </a:pPr>
              <a:t>07.09.2018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2B8E7D0-57C9-432E-B365-26FBA3E34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AD9F-3D94-4B0F-AB6B-F38E575DF959}" type="datetimeFigureOut">
              <a:rPr lang="ru-RU"/>
              <a:pPr>
                <a:defRPr/>
              </a:pPr>
              <a:t>07.09.2018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A0F7-9E1A-4628-901E-826213D3C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FD8A-225F-48B3-AEBD-ACA16F0DCDA3}" type="datetimeFigureOut">
              <a:rPr lang="ru-RU"/>
              <a:pPr>
                <a:defRPr/>
              </a:pPr>
              <a:t>07.09.2018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62AF-DEDB-49D4-9EB9-C690A1931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79FF10-CE0D-439C-BEFD-0F84BAC1F4D1}" type="datetimeFigureOut">
              <a:rPr lang="ru-RU"/>
              <a:pPr>
                <a:defRPr/>
              </a:pPr>
              <a:t>07.09.2018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877FD2-C2B3-4FBA-8E16-1D18C6FB9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1A19F6C-44F9-4EE5-A594-B3756C0A6673}" type="datetimeFigureOut">
              <a:rPr lang="ru-RU"/>
              <a:pPr>
                <a:defRPr/>
              </a:pPr>
              <a:t>07.09.2018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B143E27-FDF1-4DEC-B99E-1C22C4E95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9C9977-F2CD-46F4-A082-B5F8288DF6EC}" type="datetimeFigureOut">
              <a:rPr lang="ru-RU"/>
              <a:pPr>
                <a:defRPr/>
              </a:pPr>
              <a:t>07.09.2018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C25ABB-405B-4FC4-BC91-2B11FBE59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523071-EA1E-4277-BDFB-4B3C5A9F2145}" type="datetimeFigureOut">
              <a:rPr lang="ru-RU"/>
              <a:pPr>
                <a:defRPr/>
              </a:pPr>
              <a:t>07.09.2018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9AD48D-FD21-410F-870F-9198D311A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BA3792-320C-4238-A7DD-554422494F28}" type="datetimeFigureOut">
              <a:rPr lang="ru-RU"/>
              <a:pPr>
                <a:defRPr/>
              </a:pPr>
              <a:t>07.09.2018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3E8D8A-975F-4977-9BEB-5CBC4353E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6695B-B910-4D8A-9512-398665D15351}" type="datetimeFigureOut">
              <a:rPr lang="ru-RU"/>
              <a:pPr>
                <a:defRPr/>
              </a:pPr>
              <a:t>07.09.2018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0748-BD55-41F8-A7BC-754984314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32A5B32-71F9-482E-BC53-1067825ED117}" type="datetimeFigureOut">
              <a:rPr lang="ru-RU"/>
              <a:pPr>
                <a:defRPr/>
              </a:pPr>
              <a:t>07.09.2018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91A22E7-9631-4F69-8B42-AD96943DC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2D7A488-C1B0-4F00-8285-6874A0D012C6}" type="datetimeFigureOut">
              <a:rPr lang="ru-RU"/>
              <a:pPr>
                <a:defRPr/>
              </a:pPr>
              <a:t>07.09.2018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E4DBFCF-604E-4CFC-869B-E1D34D41B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A39F444-8225-4E2A-9A75-A1315CA822E8}" type="datetimeFigureOut">
              <a:rPr lang="ru-RU"/>
              <a:pPr>
                <a:defRPr/>
              </a:pPr>
              <a:t>07.09.2018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083824F-3081-4620-AA5D-61BCCE309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70" r:id="rId10"/>
    <p:sldLayoutId id="2147483669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84230" cy="208823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Признаки живого.</a:t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Отличие </a:t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живого от неживого.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275" y="5300663"/>
            <a:ext cx="7207250" cy="1420812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ru-RU" sz="2400" smtClean="0"/>
              <a:t>Гуськова С.А.</a:t>
            </a:r>
          </a:p>
          <a:p>
            <a:pPr algn="l">
              <a:spcBef>
                <a:spcPct val="0"/>
              </a:spcBef>
            </a:pPr>
            <a:r>
              <a:rPr lang="ru-RU" sz="2400" smtClean="0"/>
              <a:t>Учитель биологии МОУ «Гатчинская СОШ №9  с углублённым изучением отдельных предметов»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 b="5405"/>
          <a:stretch>
            <a:fillRect/>
          </a:stretch>
        </p:blipFill>
        <p:spPr bwMode="auto">
          <a:xfrm>
            <a:off x="179388" y="2708275"/>
            <a:ext cx="24796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708275"/>
            <a:ext cx="28336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6913" y="2708275"/>
            <a:ext cx="2971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6549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95288" y="5534025"/>
            <a:ext cx="8137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mbria" pitchFamily="18" charset="0"/>
              </a:rPr>
              <a:t>Ритмичность приливов и отливов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431800" y="333375"/>
            <a:ext cx="8712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mbria" pitchFamily="18" charset="0"/>
              </a:rPr>
              <a:t>Царство Вирусов – организмы, находящиеся на границе между живой и неживой материей.</a:t>
            </a:r>
          </a:p>
          <a:p>
            <a:r>
              <a:rPr lang="ru-RU" sz="3600">
                <a:latin typeface="Cambria" pitchFamily="18" charset="0"/>
              </a:rPr>
              <a:t>Свойства живого проявляют исключительно паразитируя  в клетках  организма-хозяина.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789363"/>
            <a:ext cx="3671888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789363"/>
            <a:ext cx="302418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611188" y="549275"/>
            <a:ext cx="80645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mbria" pitchFamily="18" charset="0"/>
              </a:rPr>
              <a:t>Только по совокупности признаков можно судить  о том, является ли тело частью живой или неживой природы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290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1163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Биология – наука о жизни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5143500"/>
          </a:xfrm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Ботаника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Зоология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Орнитология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Энтомология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Ихтиология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Микология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/>
              <a:t>Альгеология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Вирусология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Микробиология</a:t>
            </a:r>
          </a:p>
          <a:p>
            <a:pPr marL="292100" lvl="1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ru-RU" sz="2800" dirty="0" smtClean="0"/>
              <a:t>Биохимия</a:t>
            </a:r>
          </a:p>
          <a:p>
            <a:pPr marL="292100" lvl="1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ru-RU" sz="2800" dirty="0" smtClean="0"/>
              <a:t>Биофизика</a:t>
            </a:r>
          </a:p>
          <a:p>
            <a:pPr marL="292100" lvl="1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ru-RU" sz="2800" dirty="0" smtClean="0"/>
              <a:t>Морфология</a:t>
            </a: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640080" lvl="1" fontAlgn="auto">
              <a:spcAft>
                <a:spcPts val="0"/>
              </a:spcAft>
              <a:defRPr/>
            </a:pPr>
            <a:r>
              <a:rPr lang="ru-RU" sz="2800" dirty="0" smtClean="0"/>
              <a:t>Цитология</a:t>
            </a:r>
          </a:p>
          <a:p>
            <a:pPr marL="640080" lvl="1" fontAlgn="auto">
              <a:spcAft>
                <a:spcPts val="0"/>
              </a:spcAft>
              <a:defRPr/>
            </a:pPr>
            <a:r>
              <a:rPr lang="ru-RU" sz="2800" dirty="0" smtClean="0"/>
              <a:t>Генетика</a:t>
            </a:r>
          </a:p>
          <a:p>
            <a:pPr marL="640080" lvl="1" fontAlgn="auto">
              <a:spcAft>
                <a:spcPts val="0"/>
              </a:spcAft>
              <a:defRPr/>
            </a:pPr>
            <a:r>
              <a:rPr lang="ru-RU" sz="2800" dirty="0" smtClean="0"/>
              <a:t>Молекулярная биология</a:t>
            </a:r>
          </a:p>
          <a:p>
            <a:pPr marL="640080" lvl="1" fontAlgn="auto">
              <a:spcAft>
                <a:spcPts val="0"/>
              </a:spcAft>
              <a:defRPr/>
            </a:pPr>
            <a:r>
              <a:rPr lang="ru-RU" sz="2800" dirty="0" smtClean="0"/>
              <a:t>Эволюционное учение</a:t>
            </a:r>
          </a:p>
          <a:p>
            <a:pPr marL="640080" lvl="1" fontAlgn="auto">
              <a:spcAft>
                <a:spcPts val="0"/>
              </a:spcAft>
              <a:defRPr/>
            </a:pPr>
            <a:r>
              <a:rPr lang="ru-RU" sz="2800" dirty="0" smtClean="0"/>
              <a:t>Фенология</a:t>
            </a:r>
          </a:p>
          <a:p>
            <a:pPr marL="640080" lvl="1" fontAlgn="auto">
              <a:spcAft>
                <a:spcPts val="0"/>
              </a:spcAft>
              <a:defRPr/>
            </a:pPr>
            <a:r>
              <a:rPr lang="ru-RU" sz="2800" dirty="0" smtClean="0"/>
              <a:t>Анатомия</a:t>
            </a:r>
          </a:p>
          <a:p>
            <a:pPr marL="640080" lvl="1" fontAlgn="auto">
              <a:spcAft>
                <a:spcPts val="0"/>
              </a:spcAft>
              <a:defRPr/>
            </a:pPr>
            <a:r>
              <a:rPr lang="ru-RU" sz="2800" dirty="0" smtClean="0"/>
              <a:t>Физиология</a:t>
            </a:r>
          </a:p>
          <a:p>
            <a:pPr marL="640080" lvl="1" fontAlgn="auto">
              <a:spcAft>
                <a:spcPts val="0"/>
              </a:spcAft>
              <a:defRPr/>
            </a:pPr>
            <a:r>
              <a:rPr lang="ru-RU" sz="2800" dirty="0" smtClean="0"/>
              <a:t>Антропология</a:t>
            </a:r>
          </a:p>
          <a:p>
            <a:pPr marL="640080" lvl="1" fontAlgn="auto">
              <a:spcAft>
                <a:spcPts val="0"/>
              </a:spcAft>
              <a:defRPr/>
            </a:pPr>
            <a:r>
              <a:rPr lang="ru-RU" sz="2800" dirty="0" smtClean="0"/>
              <a:t>Экология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642938" y="428625"/>
            <a:ext cx="7715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C000"/>
                </a:solidFill>
                <a:latin typeface="Cambria" pitchFamily="18" charset="0"/>
              </a:rPr>
              <a:t>Общая биология </a:t>
            </a:r>
            <a:r>
              <a:rPr lang="ru-RU" sz="4800">
                <a:latin typeface="Cambria" pitchFamily="18" charset="0"/>
              </a:rPr>
              <a:t>занимается выявлением и изучением общих закономерностей жизни на всех уровнях её организации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2286000"/>
          </a:xfrm>
        </p:spPr>
        <p:txBody>
          <a:bodyPr/>
          <a:lstStyle/>
          <a:p>
            <a:r>
              <a:rPr lang="ru-RU" smtClean="0"/>
              <a:t>Чем тела живой природы отличаются от тел неживой природы?</a:t>
            </a:r>
          </a:p>
          <a:p>
            <a:r>
              <a:rPr lang="ru-RU" smtClean="0"/>
              <a:t>По каким признакам можно отличить животные, растения, грибы, бактерии?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684213" y="404813"/>
            <a:ext cx="7775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mbria" pitchFamily="18" charset="0"/>
              </a:rPr>
              <a:t>Вспомните: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29000"/>
            <a:ext cx="2251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4999038"/>
            <a:ext cx="251936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21605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4941888"/>
            <a:ext cx="2393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Свойства живого: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646238"/>
            <a:ext cx="8569325" cy="4806950"/>
          </a:xfrm>
        </p:spPr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1.Химический состав</a:t>
            </a:r>
          </a:p>
          <a:p>
            <a:pPr marL="640080" lvl="1"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	(основные химические элементы, входящие в состав тел живой природы: углерод, кислород, водород, азот)</a:t>
            </a:r>
          </a:p>
          <a:p>
            <a:pPr marL="640080" lvl="1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2.Обмен веществ и превращение энергии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    </a:t>
            </a:r>
            <a:r>
              <a:rPr lang="ru-RU" sz="2600" dirty="0" smtClean="0"/>
              <a:t>(все тела живой природы – открытые системы)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3.Прерывистость</a:t>
            </a:r>
          </a:p>
          <a:p>
            <a:pPr marL="640080" lvl="1"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	(различные уровни организации жизни связаны друг с другом)</a:t>
            </a:r>
          </a:p>
          <a:p>
            <a:pPr marL="640080" lvl="1"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	</a:t>
            </a:r>
          </a:p>
          <a:p>
            <a:pPr marL="640080" lvl="1" fontAlgn="auto">
              <a:spcAft>
                <a:spcPts val="0"/>
              </a:spcAft>
              <a:defRPr/>
            </a:pPr>
            <a:endParaRPr lang="ru-RU" dirty="0" smtClean="0"/>
          </a:p>
          <a:p>
            <a:pPr marL="640080" lvl="1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Свойства живого: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4.Раздражимость</a:t>
            </a:r>
            <a:r>
              <a:rPr lang="ru-RU" dirty="0" smtClean="0"/>
              <a:t> – ответная реакция организма на любые раздражители.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5.Саморегуляция </a:t>
            </a:r>
            <a:r>
              <a:rPr lang="ru-RU" dirty="0" smtClean="0"/>
              <a:t>– способность организма поддерживать постоянство внутренней среды и обменные процессы.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6.Ритмичность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	</a:t>
            </a:r>
            <a:r>
              <a:rPr lang="ru-RU" sz="2800" dirty="0" smtClean="0"/>
              <a:t>(биологические ритмы – периодические 	изменения интенсивности и характера 	биологических процессов и явлений)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Свойства живого: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mtClean="0">
                <a:solidFill>
                  <a:srgbClr val="FFC000"/>
                </a:solidFill>
              </a:rPr>
              <a:t>7.Самовоспроизведение</a:t>
            </a:r>
            <a:endParaRPr lang="ru-RU" dirty="0" smtClean="0">
              <a:solidFill>
                <a:srgbClr val="FFC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C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8.Наследственность </a:t>
            </a:r>
            <a:r>
              <a:rPr lang="ru-RU" sz="2600" dirty="0" smtClean="0"/>
              <a:t>(способность организмов передавать свои признаки и свойства своим потомкам) </a:t>
            </a:r>
            <a:r>
              <a:rPr lang="ru-RU" dirty="0" smtClean="0"/>
              <a:t>и изменчивость </a:t>
            </a:r>
            <a:r>
              <a:rPr lang="ru-RU" sz="2600" dirty="0" smtClean="0"/>
              <a:t>(способность организмов изменять свои признаки под влиянием различных факторов)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9.Рост и развитие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42481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908050"/>
            <a:ext cx="34464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716338"/>
            <a:ext cx="3960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5003800" y="4868863"/>
            <a:ext cx="37449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mbria" pitchFamily="18" charset="0"/>
              </a:rPr>
              <a:t>Рост кристаллов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4745037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5651500" y="2060575"/>
            <a:ext cx="30972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mbria" pitchFamily="18" charset="0"/>
              </a:rPr>
              <a:t>Развитие Солнечной системы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224</TotalTime>
  <Words>202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Cambria</vt:lpstr>
      <vt:lpstr>Arial</vt:lpstr>
      <vt:lpstr>Wingdings 2</vt:lpstr>
      <vt:lpstr>Calibri</vt:lpstr>
      <vt:lpstr>Rockwell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живого. Отличие  живого от неживого.</dc:title>
  <dc:creator>A</dc:creator>
  <cp:lastModifiedBy>IS</cp:lastModifiedBy>
  <cp:revision>23</cp:revision>
  <dcterms:created xsi:type="dcterms:W3CDTF">2011-09-01T14:26:20Z</dcterms:created>
  <dcterms:modified xsi:type="dcterms:W3CDTF">2018-09-07T08:28:13Z</dcterms:modified>
</cp:coreProperties>
</file>