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82" r:id="rId4"/>
    <p:sldId id="258" r:id="rId5"/>
    <p:sldId id="279" r:id="rId6"/>
    <p:sldId id="280" r:id="rId7"/>
    <p:sldId id="261" r:id="rId8"/>
    <p:sldId id="283" r:id="rId9"/>
    <p:sldId id="260" r:id="rId10"/>
    <p:sldId id="267" r:id="rId11"/>
    <p:sldId id="263" r:id="rId12"/>
    <p:sldId id="264" r:id="rId13"/>
    <p:sldId id="265" r:id="rId14"/>
    <p:sldId id="266" r:id="rId15"/>
    <p:sldId id="268" r:id="rId16"/>
    <p:sldId id="27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5A4D"/>
    <a:srgbClr val="327E6C"/>
    <a:srgbClr val="1C5C90"/>
    <a:srgbClr val="3A927D"/>
    <a:srgbClr val="164770"/>
    <a:srgbClr val="66C2AC"/>
    <a:srgbClr val="257AC1"/>
    <a:srgbClr val="14436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56" autoAdjust="0"/>
    <p:restoredTop sz="94660"/>
  </p:normalViewPr>
  <p:slideViewPr>
    <p:cSldViewPr>
      <p:cViewPr varScale="1">
        <p:scale>
          <a:sx n="83" d="100"/>
          <a:sy n="83" d="100"/>
        </p:scale>
        <p:origin x="-96" y="-450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6805F-2A83-4022-A980-42FB3AE69D54}" type="doc">
      <dgm:prSet loTypeId="urn:microsoft.com/office/officeart/2005/8/layout/hierarchy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071A83E-6412-4CD6-BF22-ADEF28C4A080}">
      <dgm:prSet phldrT="[Текст]"/>
      <dgm:spPr/>
      <dgm:t>
        <a:bodyPr/>
        <a:lstStyle/>
        <a:p>
          <a:r>
            <a:rPr lang="ru-RU" b="1" dirty="0" smtClean="0">
              <a:solidFill>
                <a:schemeClr val="accent4">
                  <a:lumMod val="50000"/>
                </a:schemeClr>
              </a:solidFill>
            </a:rPr>
            <a:t>лишайники</a:t>
          </a:r>
          <a:endParaRPr lang="ru-RU" b="1" dirty="0">
            <a:solidFill>
              <a:schemeClr val="accent4">
                <a:lumMod val="50000"/>
              </a:schemeClr>
            </a:solidFill>
          </a:endParaRPr>
        </a:p>
      </dgm:t>
    </dgm:pt>
    <dgm:pt modelId="{95F356BD-3A94-442E-968F-58B21B8D09D5}" type="parTrans" cxnId="{C825CCDD-534C-48F3-8699-34995F721EA6}">
      <dgm:prSet/>
      <dgm:spPr/>
      <dgm:t>
        <a:bodyPr/>
        <a:lstStyle/>
        <a:p>
          <a:endParaRPr lang="ru-RU"/>
        </a:p>
      </dgm:t>
    </dgm:pt>
    <dgm:pt modelId="{C4AFBE92-6CC2-4411-A6AE-3200BCC6FD2E}" type="sibTrans" cxnId="{C825CCDD-534C-48F3-8699-34995F721EA6}">
      <dgm:prSet/>
      <dgm:spPr/>
      <dgm:t>
        <a:bodyPr/>
        <a:lstStyle/>
        <a:p>
          <a:endParaRPr lang="ru-RU"/>
        </a:p>
      </dgm:t>
    </dgm:pt>
    <dgm:pt modelId="{BEF22F3C-0D29-4908-9C3A-5AF36BB77E5B}">
      <dgm:prSet phldrT="[Текст]"/>
      <dgm:spPr/>
      <dgm:t>
        <a:bodyPr/>
        <a:lstStyle/>
        <a:p>
          <a:r>
            <a:rPr lang="ru-RU" b="1" dirty="0" smtClean="0">
              <a:solidFill>
                <a:schemeClr val="accent4">
                  <a:lumMod val="50000"/>
                </a:schemeClr>
              </a:solidFill>
            </a:rPr>
            <a:t>накипные</a:t>
          </a:r>
          <a:endParaRPr lang="ru-RU" b="1" dirty="0">
            <a:solidFill>
              <a:schemeClr val="accent4">
                <a:lumMod val="50000"/>
              </a:schemeClr>
            </a:solidFill>
          </a:endParaRPr>
        </a:p>
      </dgm:t>
    </dgm:pt>
    <dgm:pt modelId="{70579471-B7BE-43FB-BDB5-B1D31BC44325}" type="parTrans" cxnId="{0ADEBD51-E3C1-416B-9575-986A00E3ACFB}">
      <dgm:prSet/>
      <dgm:spPr/>
      <dgm:t>
        <a:bodyPr/>
        <a:lstStyle/>
        <a:p>
          <a:endParaRPr lang="ru-RU"/>
        </a:p>
      </dgm:t>
    </dgm:pt>
    <dgm:pt modelId="{AEF0338D-F45E-43F8-AB2F-C35F033ADBFB}" type="sibTrans" cxnId="{0ADEBD51-E3C1-416B-9575-986A00E3ACFB}">
      <dgm:prSet/>
      <dgm:spPr/>
      <dgm:t>
        <a:bodyPr/>
        <a:lstStyle/>
        <a:p>
          <a:endParaRPr lang="ru-RU"/>
        </a:p>
      </dgm:t>
    </dgm:pt>
    <dgm:pt modelId="{FDBBEE97-15E1-45F2-A6E9-F859D3742A39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accent4">
                  <a:lumMod val="50000"/>
                </a:schemeClr>
              </a:solidFill>
            </a:rPr>
            <a:t>листоватые</a:t>
          </a:r>
          <a:endParaRPr lang="ru-RU" b="1" dirty="0">
            <a:solidFill>
              <a:schemeClr val="accent4">
                <a:lumMod val="50000"/>
              </a:schemeClr>
            </a:solidFill>
          </a:endParaRPr>
        </a:p>
      </dgm:t>
    </dgm:pt>
    <dgm:pt modelId="{6A95C5EF-DBC7-4FA3-92D3-75535CFC4F1A}" type="parTrans" cxnId="{A5B3B71B-F0B4-435E-AC88-1D4DF76DACEA}">
      <dgm:prSet/>
      <dgm:spPr/>
      <dgm:t>
        <a:bodyPr/>
        <a:lstStyle/>
        <a:p>
          <a:endParaRPr lang="ru-RU"/>
        </a:p>
      </dgm:t>
    </dgm:pt>
    <dgm:pt modelId="{D8C8BE99-1193-41D0-BFC7-C99F7AE3922D}" type="sibTrans" cxnId="{A5B3B71B-F0B4-435E-AC88-1D4DF76DACEA}">
      <dgm:prSet/>
      <dgm:spPr/>
      <dgm:t>
        <a:bodyPr/>
        <a:lstStyle/>
        <a:p>
          <a:endParaRPr lang="ru-RU"/>
        </a:p>
      </dgm:t>
    </dgm:pt>
    <dgm:pt modelId="{E4B3B98A-18B0-425A-8057-3693D7F754D9}">
      <dgm:prSet/>
      <dgm:spPr/>
      <dgm:t>
        <a:bodyPr/>
        <a:lstStyle/>
        <a:p>
          <a:r>
            <a:rPr lang="ru-RU" b="1" dirty="0" smtClean="0">
              <a:solidFill>
                <a:schemeClr val="accent4">
                  <a:lumMod val="50000"/>
                </a:schemeClr>
              </a:solidFill>
            </a:rPr>
            <a:t>кустистые</a:t>
          </a:r>
          <a:endParaRPr lang="ru-RU" b="1" dirty="0">
            <a:solidFill>
              <a:schemeClr val="accent4">
                <a:lumMod val="50000"/>
              </a:schemeClr>
            </a:solidFill>
          </a:endParaRPr>
        </a:p>
      </dgm:t>
    </dgm:pt>
    <dgm:pt modelId="{E67C10DB-EE01-492C-82E5-009669DEBBAD}" type="parTrans" cxnId="{26DAB71E-5913-4F39-9612-E4C0B441840B}">
      <dgm:prSet/>
      <dgm:spPr/>
      <dgm:t>
        <a:bodyPr/>
        <a:lstStyle/>
        <a:p>
          <a:endParaRPr lang="ru-RU"/>
        </a:p>
      </dgm:t>
    </dgm:pt>
    <dgm:pt modelId="{577502D8-CA51-48C0-BCE2-58045CD44B7C}" type="sibTrans" cxnId="{26DAB71E-5913-4F39-9612-E4C0B441840B}">
      <dgm:prSet/>
      <dgm:spPr/>
      <dgm:t>
        <a:bodyPr/>
        <a:lstStyle/>
        <a:p>
          <a:endParaRPr lang="ru-RU"/>
        </a:p>
      </dgm:t>
    </dgm:pt>
    <dgm:pt modelId="{ACC18E53-9FCC-4124-9A64-B995D5F33E3D}" type="pres">
      <dgm:prSet presAssocID="{C106805F-2A83-4022-A980-42FB3AE69D5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CDFA005-2BA4-48B3-B12D-DD9D7AC3903D}" type="pres">
      <dgm:prSet presAssocID="{4071A83E-6412-4CD6-BF22-ADEF28C4A080}" presName="hierRoot1" presStyleCnt="0"/>
      <dgm:spPr/>
    </dgm:pt>
    <dgm:pt modelId="{4D1A9303-B66F-4646-9D5C-18D20A443E9E}" type="pres">
      <dgm:prSet presAssocID="{4071A83E-6412-4CD6-BF22-ADEF28C4A080}" presName="composite" presStyleCnt="0"/>
      <dgm:spPr/>
    </dgm:pt>
    <dgm:pt modelId="{E7C04BA5-E96A-4D8D-9867-FB555E4B3B46}" type="pres">
      <dgm:prSet presAssocID="{4071A83E-6412-4CD6-BF22-ADEF28C4A080}" presName="background" presStyleLbl="node0" presStyleIdx="0" presStyleCnt="1"/>
      <dgm:spPr>
        <a:solidFill>
          <a:schemeClr val="accent4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1896A72D-3BE0-4F61-AAE4-8AC6C43F12BE}" type="pres">
      <dgm:prSet presAssocID="{4071A83E-6412-4CD6-BF22-ADEF28C4A08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E91252-E065-4E5A-82F1-FB1777F85C43}" type="pres">
      <dgm:prSet presAssocID="{4071A83E-6412-4CD6-BF22-ADEF28C4A080}" presName="hierChild2" presStyleCnt="0"/>
      <dgm:spPr/>
    </dgm:pt>
    <dgm:pt modelId="{2C05DE5C-5661-4C61-9C1F-40331AD6C3D2}" type="pres">
      <dgm:prSet presAssocID="{70579471-B7BE-43FB-BDB5-B1D31BC44325}" presName="Name10" presStyleLbl="parChTrans1D2" presStyleIdx="0" presStyleCnt="3"/>
      <dgm:spPr/>
      <dgm:t>
        <a:bodyPr/>
        <a:lstStyle/>
        <a:p>
          <a:endParaRPr lang="ru-RU"/>
        </a:p>
      </dgm:t>
    </dgm:pt>
    <dgm:pt modelId="{F8B71E8C-9560-4B4E-9829-1D118D795B36}" type="pres">
      <dgm:prSet presAssocID="{BEF22F3C-0D29-4908-9C3A-5AF36BB77E5B}" presName="hierRoot2" presStyleCnt="0"/>
      <dgm:spPr/>
    </dgm:pt>
    <dgm:pt modelId="{72641F0F-F97E-4865-B99C-1AE58546E2E7}" type="pres">
      <dgm:prSet presAssocID="{BEF22F3C-0D29-4908-9C3A-5AF36BB77E5B}" presName="composite2" presStyleCnt="0"/>
      <dgm:spPr/>
    </dgm:pt>
    <dgm:pt modelId="{E5827934-502F-4A17-9265-DB240F6563DB}" type="pres">
      <dgm:prSet presAssocID="{BEF22F3C-0D29-4908-9C3A-5AF36BB77E5B}" presName="background2" presStyleLbl="node2" presStyleIdx="0" presStyleCnt="3"/>
      <dgm:spPr>
        <a:solidFill>
          <a:schemeClr val="accent4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7BE2E51E-8027-4D05-8F44-65D1E918F063}" type="pres">
      <dgm:prSet presAssocID="{BEF22F3C-0D29-4908-9C3A-5AF36BB77E5B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2E0B02-0E7B-4B06-B53A-229361F29B0E}" type="pres">
      <dgm:prSet presAssocID="{BEF22F3C-0D29-4908-9C3A-5AF36BB77E5B}" presName="hierChild3" presStyleCnt="0"/>
      <dgm:spPr/>
    </dgm:pt>
    <dgm:pt modelId="{99201CE9-4932-41D6-9A58-79CF5929AD41}" type="pres">
      <dgm:prSet presAssocID="{6A95C5EF-DBC7-4FA3-92D3-75535CFC4F1A}" presName="Name10" presStyleLbl="parChTrans1D2" presStyleIdx="1" presStyleCnt="3"/>
      <dgm:spPr/>
      <dgm:t>
        <a:bodyPr/>
        <a:lstStyle/>
        <a:p>
          <a:endParaRPr lang="ru-RU"/>
        </a:p>
      </dgm:t>
    </dgm:pt>
    <dgm:pt modelId="{28A52CA9-D8DC-44E4-9B47-9EADC060A406}" type="pres">
      <dgm:prSet presAssocID="{FDBBEE97-15E1-45F2-A6E9-F859D3742A39}" presName="hierRoot2" presStyleCnt="0"/>
      <dgm:spPr/>
    </dgm:pt>
    <dgm:pt modelId="{5326B50E-5238-43ED-A73B-9F8AE18442E5}" type="pres">
      <dgm:prSet presAssocID="{FDBBEE97-15E1-45F2-A6E9-F859D3742A39}" presName="composite2" presStyleCnt="0"/>
      <dgm:spPr/>
    </dgm:pt>
    <dgm:pt modelId="{9B743A30-75DF-4F37-8347-F57033E2144A}" type="pres">
      <dgm:prSet presAssocID="{FDBBEE97-15E1-45F2-A6E9-F859D3742A39}" presName="background2" presStyleLbl="node2" presStyleIdx="1" presStyleCnt="3"/>
      <dgm:spPr>
        <a:solidFill>
          <a:schemeClr val="accent4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E0618A8B-AA97-48C5-97A7-DFB9D8C4E547}" type="pres">
      <dgm:prSet presAssocID="{FDBBEE97-15E1-45F2-A6E9-F859D3742A39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2D5BA5-21FA-466B-9396-D2023D4E12BB}" type="pres">
      <dgm:prSet presAssocID="{FDBBEE97-15E1-45F2-A6E9-F859D3742A39}" presName="hierChild3" presStyleCnt="0"/>
      <dgm:spPr/>
    </dgm:pt>
    <dgm:pt modelId="{71344860-2C6D-47E9-BC47-58E4BFBAABF6}" type="pres">
      <dgm:prSet presAssocID="{E67C10DB-EE01-492C-82E5-009669DEBBAD}" presName="Name10" presStyleLbl="parChTrans1D2" presStyleIdx="2" presStyleCnt="3"/>
      <dgm:spPr/>
      <dgm:t>
        <a:bodyPr/>
        <a:lstStyle/>
        <a:p>
          <a:endParaRPr lang="ru-RU"/>
        </a:p>
      </dgm:t>
    </dgm:pt>
    <dgm:pt modelId="{8BD72B3C-5B1F-4907-82D9-9C79F5583155}" type="pres">
      <dgm:prSet presAssocID="{E4B3B98A-18B0-425A-8057-3693D7F754D9}" presName="hierRoot2" presStyleCnt="0"/>
      <dgm:spPr/>
    </dgm:pt>
    <dgm:pt modelId="{5B13D2C6-D47F-4F75-A5AF-E4F0F0D4426B}" type="pres">
      <dgm:prSet presAssocID="{E4B3B98A-18B0-425A-8057-3693D7F754D9}" presName="composite2" presStyleCnt="0"/>
      <dgm:spPr/>
    </dgm:pt>
    <dgm:pt modelId="{7D91F3B2-5A5F-4ED7-A344-2D13097772E2}" type="pres">
      <dgm:prSet presAssocID="{E4B3B98A-18B0-425A-8057-3693D7F754D9}" presName="background2" presStyleLbl="node2" presStyleIdx="2" presStyleCnt="3"/>
      <dgm:spPr>
        <a:solidFill>
          <a:schemeClr val="accent4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EEF251CC-5765-448C-8D36-57EACDD3CF1B}" type="pres">
      <dgm:prSet presAssocID="{E4B3B98A-18B0-425A-8057-3693D7F754D9}" presName="text2" presStyleLbl="fgAcc2" presStyleIdx="2" presStyleCnt="3" custLinFactNeighborX="-448" custLinFactNeighborY="-39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B79A9D-1623-4482-BFA6-756DF6322098}" type="pres">
      <dgm:prSet presAssocID="{E4B3B98A-18B0-425A-8057-3693D7F754D9}" presName="hierChild3" presStyleCnt="0"/>
      <dgm:spPr/>
    </dgm:pt>
  </dgm:ptLst>
  <dgm:cxnLst>
    <dgm:cxn modelId="{6571A694-A2F4-4EE4-9633-4F801347968E}" type="presOf" srcId="{E67C10DB-EE01-492C-82E5-009669DEBBAD}" destId="{71344860-2C6D-47E9-BC47-58E4BFBAABF6}" srcOrd="0" destOrd="0" presId="urn:microsoft.com/office/officeart/2005/8/layout/hierarchy1"/>
    <dgm:cxn modelId="{36FD7633-C59E-470E-B16C-5053807EE1D6}" type="presOf" srcId="{BEF22F3C-0D29-4908-9C3A-5AF36BB77E5B}" destId="{7BE2E51E-8027-4D05-8F44-65D1E918F063}" srcOrd="0" destOrd="0" presId="urn:microsoft.com/office/officeart/2005/8/layout/hierarchy1"/>
    <dgm:cxn modelId="{E9F47FFF-3537-47B3-9977-2EB981D4EC1B}" type="presOf" srcId="{E4B3B98A-18B0-425A-8057-3693D7F754D9}" destId="{EEF251CC-5765-448C-8D36-57EACDD3CF1B}" srcOrd="0" destOrd="0" presId="urn:microsoft.com/office/officeart/2005/8/layout/hierarchy1"/>
    <dgm:cxn modelId="{A5B3B71B-F0B4-435E-AC88-1D4DF76DACEA}" srcId="{4071A83E-6412-4CD6-BF22-ADEF28C4A080}" destId="{FDBBEE97-15E1-45F2-A6E9-F859D3742A39}" srcOrd="1" destOrd="0" parTransId="{6A95C5EF-DBC7-4FA3-92D3-75535CFC4F1A}" sibTransId="{D8C8BE99-1193-41D0-BFC7-C99F7AE3922D}"/>
    <dgm:cxn modelId="{C133848D-035B-499E-9CC1-E9E0C9A89E2D}" type="presOf" srcId="{C106805F-2A83-4022-A980-42FB3AE69D54}" destId="{ACC18E53-9FCC-4124-9A64-B995D5F33E3D}" srcOrd="0" destOrd="0" presId="urn:microsoft.com/office/officeart/2005/8/layout/hierarchy1"/>
    <dgm:cxn modelId="{C825CCDD-534C-48F3-8699-34995F721EA6}" srcId="{C106805F-2A83-4022-A980-42FB3AE69D54}" destId="{4071A83E-6412-4CD6-BF22-ADEF28C4A080}" srcOrd="0" destOrd="0" parTransId="{95F356BD-3A94-442E-968F-58B21B8D09D5}" sibTransId="{C4AFBE92-6CC2-4411-A6AE-3200BCC6FD2E}"/>
    <dgm:cxn modelId="{0ADEBD51-E3C1-416B-9575-986A00E3ACFB}" srcId="{4071A83E-6412-4CD6-BF22-ADEF28C4A080}" destId="{BEF22F3C-0D29-4908-9C3A-5AF36BB77E5B}" srcOrd="0" destOrd="0" parTransId="{70579471-B7BE-43FB-BDB5-B1D31BC44325}" sibTransId="{AEF0338D-F45E-43F8-AB2F-C35F033ADBFB}"/>
    <dgm:cxn modelId="{8ACBE96E-D501-4478-9683-D175170320D6}" type="presOf" srcId="{FDBBEE97-15E1-45F2-A6E9-F859D3742A39}" destId="{E0618A8B-AA97-48C5-97A7-DFB9D8C4E547}" srcOrd="0" destOrd="0" presId="urn:microsoft.com/office/officeart/2005/8/layout/hierarchy1"/>
    <dgm:cxn modelId="{7D4E3C03-6CE1-4B94-8EE8-2B6DD933E644}" type="presOf" srcId="{70579471-B7BE-43FB-BDB5-B1D31BC44325}" destId="{2C05DE5C-5661-4C61-9C1F-40331AD6C3D2}" srcOrd="0" destOrd="0" presId="urn:microsoft.com/office/officeart/2005/8/layout/hierarchy1"/>
    <dgm:cxn modelId="{C3D7BD59-620C-4455-AE0B-544288CB5E0F}" type="presOf" srcId="{6A95C5EF-DBC7-4FA3-92D3-75535CFC4F1A}" destId="{99201CE9-4932-41D6-9A58-79CF5929AD41}" srcOrd="0" destOrd="0" presId="urn:microsoft.com/office/officeart/2005/8/layout/hierarchy1"/>
    <dgm:cxn modelId="{9F3EBE06-C388-4853-90B0-509F24BCE36E}" type="presOf" srcId="{4071A83E-6412-4CD6-BF22-ADEF28C4A080}" destId="{1896A72D-3BE0-4F61-AAE4-8AC6C43F12BE}" srcOrd="0" destOrd="0" presId="urn:microsoft.com/office/officeart/2005/8/layout/hierarchy1"/>
    <dgm:cxn modelId="{26DAB71E-5913-4F39-9612-E4C0B441840B}" srcId="{4071A83E-6412-4CD6-BF22-ADEF28C4A080}" destId="{E4B3B98A-18B0-425A-8057-3693D7F754D9}" srcOrd="2" destOrd="0" parTransId="{E67C10DB-EE01-492C-82E5-009669DEBBAD}" sibTransId="{577502D8-CA51-48C0-BCE2-58045CD44B7C}"/>
    <dgm:cxn modelId="{DA6E023F-32FA-4450-B383-BCC8EDC9A7A8}" type="presParOf" srcId="{ACC18E53-9FCC-4124-9A64-B995D5F33E3D}" destId="{ACDFA005-2BA4-48B3-B12D-DD9D7AC3903D}" srcOrd="0" destOrd="0" presId="urn:microsoft.com/office/officeart/2005/8/layout/hierarchy1"/>
    <dgm:cxn modelId="{25D78C7A-C68A-4208-98BA-6C5F6384A61F}" type="presParOf" srcId="{ACDFA005-2BA4-48B3-B12D-DD9D7AC3903D}" destId="{4D1A9303-B66F-4646-9D5C-18D20A443E9E}" srcOrd="0" destOrd="0" presId="urn:microsoft.com/office/officeart/2005/8/layout/hierarchy1"/>
    <dgm:cxn modelId="{3F9F8FB9-9FF9-4588-B287-DE56E09CE5FD}" type="presParOf" srcId="{4D1A9303-B66F-4646-9D5C-18D20A443E9E}" destId="{E7C04BA5-E96A-4D8D-9867-FB555E4B3B46}" srcOrd="0" destOrd="0" presId="urn:microsoft.com/office/officeart/2005/8/layout/hierarchy1"/>
    <dgm:cxn modelId="{677938D9-896A-43F1-B17A-01EC8D59562B}" type="presParOf" srcId="{4D1A9303-B66F-4646-9D5C-18D20A443E9E}" destId="{1896A72D-3BE0-4F61-AAE4-8AC6C43F12BE}" srcOrd="1" destOrd="0" presId="urn:microsoft.com/office/officeart/2005/8/layout/hierarchy1"/>
    <dgm:cxn modelId="{5AA44E7A-0FD7-4AFF-96EE-CDEE922E14C2}" type="presParOf" srcId="{ACDFA005-2BA4-48B3-B12D-DD9D7AC3903D}" destId="{93E91252-E065-4E5A-82F1-FB1777F85C43}" srcOrd="1" destOrd="0" presId="urn:microsoft.com/office/officeart/2005/8/layout/hierarchy1"/>
    <dgm:cxn modelId="{6D52E7E6-BF06-47FF-B6DF-51B24B3200E3}" type="presParOf" srcId="{93E91252-E065-4E5A-82F1-FB1777F85C43}" destId="{2C05DE5C-5661-4C61-9C1F-40331AD6C3D2}" srcOrd="0" destOrd="0" presId="urn:microsoft.com/office/officeart/2005/8/layout/hierarchy1"/>
    <dgm:cxn modelId="{F2DE6E05-F26C-47F7-9BAE-90C4929E86E0}" type="presParOf" srcId="{93E91252-E065-4E5A-82F1-FB1777F85C43}" destId="{F8B71E8C-9560-4B4E-9829-1D118D795B36}" srcOrd="1" destOrd="0" presId="urn:microsoft.com/office/officeart/2005/8/layout/hierarchy1"/>
    <dgm:cxn modelId="{F86BCE7E-3D72-4939-A970-EE32B8A0AD98}" type="presParOf" srcId="{F8B71E8C-9560-4B4E-9829-1D118D795B36}" destId="{72641F0F-F97E-4865-B99C-1AE58546E2E7}" srcOrd="0" destOrd="0" presId="urn:microsoft.com/office/officeart/2005/8/layout/hierarchy1"/>
    <dgm:cxn modelId="{115C6900-C392-48FD-AB70-7CB963FE53B7}" type="presParOf" srcId="{72641F0F-F97E-4865-B99C-1AE58546E2E7}" destId="{E5827934-502F-4A17-9265-DB240F6563DB}" srcOrd="0" destOrd="0" presId="urn:microsoft.com/office/officeart/2005/8/layout/hierarchy1"/>
    <dgm:cxn modelId="{164588CD-9503-4E87-BDCB-1BB0FCEF0E3B}" type="presParOf" srcId="{72641F0F-F97E-4865-B99C-1AE58546E2E7}" destId="{7BE2E51E-8027-4D05-8F44-65D1E918F063}" srcOrd="1" destOrd="0" presId="urn:microsoft.com/office/officeart/2005/8/layout/hierarchy1"/>
    <dgm:cxn modelId="{6054F829-6965-4FF2-A8BB-6BD280A90FFE}" type="presParOf" srcId="{F8B71E8C-9560-4B4E-9829-1D118D795B36}" destId="{E32E0B02-0E7B-4B06-B53A-229361F29B0E}" srcOrd="1" destOrd="0" presId="urn:microsoft.com/office/officeart/2005/8/layout/hierarchy1"/>
    <dgm:cxn modelId="{D1DDA50F-4B72-4731-B1F5-7B9C54D005DE}" type="presParOf" srcId="{93E91252-E065-4E5A-82F1-FB1777F85C43}" destId="{99201CE9-4932-41D6-9A58-79CF5929AD41}" srcOrd="2" destOrd="0" presId="urn:microsoft.com/office/officeart/2005/8/layout/hierarchy1"/>
    <dgm:cxn modelId="{1D241A3D-F36B-4366-835F-F9B1526B2B96}" type="presParOf" srcId="{93E91252-E065-4E5A-82F1-FB1777F85C43}" destId="{28A52CA9-D8DC-44E4-9B47-9EADC060A406}" srcOrd="3" destOrd="0" presId="urn:microsoft.com/office/officeart/2005/8/layout/hierarchy1"/>
    <dgm:cxn modelId="{B9FEE61B-C4F2-474B-89C4-73AD42B7E08C}" type="presParOf" srcId="{28A52CA9-D8DC-44E4-9B47-9EADC060A406}" destId="{5326B50E-5238-43ED-A73B-9F8AE18442E5}" srcOrd="0" destOrd="0" presId="urn:microsoft.com/office/officeart/2005/8/layout/hierarchy1"/>
    <dgm:cxn modelId="{44CDB1DF-11F4-4CA9-9899-F6FF6E69022F}" type="presParOf" srcId="{5326B50E-5238-43ED-A73B-9F8AE18442E5}" destId="{9B743A30-75DF-4F37-8347-F57033E2144A}" srcOrd="0" destOrd="0" presId="urn:microsoft.com/office/officeart/2005/8/layout/hierarchy1"/>
    <dgm:cxn modelId="{3B72AB86-FAB7-49F7-886B-ECE89A4705CD}" type="presParOf" srcId="{5326B50E-5238-43ED-A73B-9F8AE18442E5}" destId="{E0618A8B-AA97-48C5-97A7-DFB9D8C4E547}" srcOrd="1" destOrd="0" presId="urn:microsoft.com/office/officeart/2005/8/layout/hierarchy1"/>
    <dgm:cxn modelId="{9AB83259-054D-43EA-88CA-8307F81CA03D}" type="presParOf" srcId="{28A52CA9-D8DC-44E4-9B47-9EADC060A406}" destId="{1E2D5BA5-21FA-466B-9396-D2023D4E12BB}" srcOrd="1" destOrd="0" presId="urn:microsoft.com/office/officeart/2005/8/layout/hierarchy1"/>
    <dgm:cxn modelId="{7195A53A-794C-438F-ACA7-ED0F21A76569}" type="presParOf" srcId="{93E91252-E065-4E5A-82F1-FB1777F85C43}" destId="{71344860-2C6D-47E9-BC47-58E4BFBAABF6}" srcOrd="4" destOrd="0" presId="urn:microsoft.com/office/officeart/2005/8/layout/hierarchy1"/>
    <dgm:cxn modelId="{FF76B3CF-C3FB-4B93-84F8-D8D828C7DF4D}" type="presParOf" srcId="{93E91252-E065-4E5A-82F1-FB1777F85C43}" destId="{8BD72B3C-5B1F-4907-82D9-9C79F5583155}" srcOrd="5" destOrd="0" presId="urn:microsoft.com/office/officeart/2005/8/layout/hierarchy1"/>
    <dgm:cxn modelId="{BA566E21-3280-4199-A8C6-056C79C1DBA7}" type="presParOf" srcId="{8BD72B3C-5B1F-4907-82D9-9C79F5583155}" destId="{5B13D2C6-D47F-4F75-A5AF-E4F0F0D4426B}" srcOrd="0" destOrd="0" presId="urn:microsoft.com/office/officeart/2005/8/layout/hierarchy1"/>
    <dgm:cxn modelId="{BBE53C7F-0B05-42C2-BE53-3E8E924021E1}" type="presParOf" srcId="{5B13D2C6-D47F-4F75-A5AF-E4F0F0D4426B}" destId="{7D91F3B2-5A5F-4ED7-A344-2D13097772E2}" srcOrd="0" destOrd="0" presId="urn:microsoft.com/office/officeart/2005/8/layout/hierarchy1"/>
    <dgm:cxn modelId="{10A1B62C-9E12-418C-9F27-321D735C5D2A}" type="presParOf" srcId="{5B13D2C6-D47F-4F75-A5AF-E4F0F0D4426B}" destId="{EEF251CC-5765-448C-8D36-57EACDD3CF1B}" srcOrd="1" destOrd="0" presId="urn:microsoft.com/office/officeart/2005/8/layout/hierarchy1"/>
    <dgm:cxn modelId="{8C564C41-9462-479D-8A22-69A2AA482B26}" type="presParOf" srcId="{8BD72B3C-5B1F-4907-82D9-9C79F5583155}" destId="{60B79A9D-1623-4482-BFA6-756DF632209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344860-2C6D-47E9-BC47-58E4BFBAABF6}">
      <dsp:nvSpPr>
        <dsp:cNvPr id="0" name=""/>
        <dsp:cNvSpPr/>
      </dsp:nvSpPr>
      <dsp:spPr>
        <a:xfrm>
          <a:off x="3986212" y="1804245"/>
          <a:ext cx="2818555" cy="6157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312"/>
              </a:lnTo>
              <a:lnTo>
                <a:pt x="2818555" y="401312"/>
              </a:lnTo>
              <a:lnTo>
                <a:pt x="2818555" y="615732"/>
              </a:lnTo>
            </a:path>
          </a:pathLst>
        </a:custGeom>
        <a:noFill/>
        <a:ln w="1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201CE9-4932-41D6-9A58-79CF5929AD41}">
      <dsp:nvSpPr>
        <dsp:cNvPr id="0" name=""/>
        <dsp:cNvSpPr/>
      </dsp:nvSpPr>
      <dsp:spPr>
        <a:xfrm>
          <a:off x="3940492" y="1804245"/>
          <a:ext cx="91440" cy="6731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3155"/>
              </a:lnTo>
            </a:path>
          </a:pathLst>
        </a:custGeom>
        <a:noFill/>
        <a:ln w="1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5DE5C-5661-4C61-9C1F-40331AD6C3D2}">
      <dsp:nvSpPr>
        <dsp:cNvPr id="0" name=""/>
        <dsp:cNvSpPr/>
      </dsp:nvSpPr>
      <dsp:spPr>
        <a:xfrm>
          <a:off x="1157287" y="1804245"/>
          <a:ext cx="2828925" cy="673155"/>
        </a:xfrm>
        <a:custGeom>
          <a:avLst/>
          <a:gdLst/>
          <a:ahLst/>
          <a:cxnLst/>
          <a:rect l="0" t="0" r="0" b="0"/>
          <a:pathLst>
            <a:path>
              <a:moveTo>
                <a:pt x="2828925" y="0"/>
              </a:moveTo>
              <a:lnTo>
                <a:pt x="2828925" y="458735"/>
              </a:lnTo>
              <a:lnTo>
                <a:pt x="0" y="458735"/>
              </a:lnTo>
              <a:lnTo>
                <a:pt x="0" y="673155"/>
              </a:lnTo>
            </a:path>
          </a:pathLst>
        </a:custGeom>
        <a:noFill/>
        <a:ln w="1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C04BA5-E96A-4D8D-9867-FB555E4B3B46}">
      <dsp:nvSpPr>
        <dsp:cNvPr id="0" name=""/>
        <dsp:cNvSpPr/>
      </dsp:nvSpPr>
      <dsp:spPr>
        <a:xfrm>
          <a:off x="2828924" y="334490"/>
          <a:ext cx="2314575" cy="1469755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6A72D-3BE0-4F61-AAE4-8AC6C43F12BE}">
      <dsp:nvSpPr>
        <dsp:cNvPr id="0" name=""/>
        <dsp:cNvSpPr/>
      </dsp:nvSpPr>
      <dsp:spPr>
        <a:xfrm>
          <a:off x="3086099" y="578806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4">
                  <a:lumMod val="50000"/>
                </a:schemeClr>
              </a:solidFill>
            </a:rPr>
            <a:t>лишайники</a:t>
          </a:r>
          <a:endParaRPr lang="ru-RU" sz="26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3086099" y="578806"/>
        <a:ext cx="2314575" cy="1469755"/>
      </dsp:txXfrm>
    </dsp:sp>
    <dsp:sp modelId="{E5827934-502F-4A17-9265-DB240F6563DB}">
      <dsp:nvSpPr>
        <dsp:cNvPr id="0" name=""/>
        <dsp:cNvSpPr/>
      </dsp:nvSpPr>
      <dsp:spPr>
        <a:xfrm>
          <a:off x="0" y="2477401"/>
          <a:ext cx="2314575" cy="1469755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E2E51E-8027-4D05-8F44-65D1E918F063}">
      <dsp:nvSpPr>
        <dsp:cNvPr id="0" name=""/>
        <dsp:cNvSpPr/>
      </dsp:nvSpPr>
      <dsp:spPr>
        <a:xfrm>
          <a:off x="257174" y="2721717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4">
                  <a:lumMod val="50000"/>
                </a:schemeClr>
              </a:solidFill>
            </a:rPr>
            <a:t>накипные</a:t>
          </a:r>
          <a:endParaRPr lang="ru-RU" sz="26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257174" y="2721717"/>
        <a:ext cx="2314575" cy="1469755"/>
      </dsp:txXfrm>
    </dsp:sp>
    <dsp:sp modelId="{9B743A30-75DF-4F37-8347-F57033E2144A}">
      <dsp:nvSpPr>
        <dsp:cNvPr id="0" name=""/>
        <dsp:cNvSpPr/>
      </dsp:nvSpPr>
      <dsp:spPr>
        <a:xfrm>
          <a:off x="2828924" y="2477401"/>
          <a:ext cx="2314575" cy="1469755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618A8B-AA97-48C5-97A7-DFB9D8C4E547}">
      <dsp:nvSpPr>
        <dsp:cNvPr id="0" name=""/>
        <dsp:cNvSpPr/>
      </dsp:nvSpPr>
      <dsp:spPr>
        <a:xfrm>
          <a:off x="3086099" y="2721717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err="1" smtClean="0">
              <a:solidFill>
                <a:schemeClr val="accent4">
                  <a:lumMod val="50000"/>
                </a:schemeClr>
              </a:solidFill>
            </a:rPr>
            <a:t>листоватые</a:t>
          </a:r>
          <a:endParaRPr lang="ru-RU" sz="26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3086099" y="2721717"/>
        <a:ext cx="2314575" cy="1469755"/>
      </dsp:txXfrm>
    </dsp:sp>
    <dsp:sp modelId="{7D91F3B2-5A5F-4ED7-A344-2D13097772E2}">
      <dsp:nvSpPr>
        <dsp:cNvPr id="0" name=""/>
        <dsp:cNvSpPr/>
      </dsp:nvSpPr>
      <dsp:spPr>
        <a:xfrm>
          <a:off x="5647480" y="2419977"/>
          <a:ext cx="2314575" cy="1469755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F251CC-5765-448C-8D36-57EACDD3CF1B}">
      <dsp:nvSpPr>
        <dsp:cNvPr id="0" name=""/>
        <dsp:cNvSpPr/>
      </dsp:nvSpPr>
      <dsp:spPr>
        <a:xfrm>
          <a:off x="5904655" y="2664294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accent4">
                  <a:lumMod val="50000"/>
                </a:schemeClr>
              </a:solidFill>
            </a:rPr>
            <a:t>кустистые</a:t>
          </a:r>
          <a:endParaRPr lang="ru-RU" sz="26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5904655" y="2664294"/>
        <a:ext cx="2314575" cy="1469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B94FFE2-802E-4328-ADA0-96110E1C7186}" type="datetimeFigureOut">
              <a:rPr lang="ru-RU"/>
              <a:pPr>
                <a:defRPr/>
              </a:pPr>
              <a:t>13.02.2016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B56D43-7CD6-4392-8059-24EEDA2677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0DB434-F482-4AD9-8DD5-F8D7060DFE4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rgbClr val="14436A"/>
                </a:solidFill>
                <a:latin typeface="Century Gothic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45A4D"/>
                </a:solidFill>
                <a:effectLst>
                  <a:outerShdw blurRad="50800" dist="38100" dir="2700000" algn="tl" rotWithShape="0">
                    <a:schemeClr val="bg1">
                      <a:lumMod val="75000"/>
                      <a:alpha val="40000"/>
                    </a:schemeClr>
                  </a:outerShdw>
                </a:effectLst>
                <a:latin typeface="Century Gothic" pitchFamily="34" charset="0"/>
                <a:cs typeface="Segoe U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1E6A1-C57C-4AEA-A3B5-C3E820F5AF6E}" type="datetimeFigureOut">
              <a:rPr lang="ru-RU"/>
              <a:pPr>
                <a:defRPr/>
              </a:pPr>
              <a:t>13.02.2016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BDFD1-2D86-48CD-BB5B-22A8DB251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9E6DA-6C62-43FC-B66E-0B2FDF484F13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9391F-6959-485D-A32D-82EF382F7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53575-F6AD-4082-8790-C717067E4944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BF998-016B-498C-B2E7-2670573668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3A927D"/>
                </a:solidFill>
              </a:defRPr>
            </a:lvl1pPr>
            <a:lvl2pPr>
              <a:defRPr sz="2400">
                <a:solidFill>
                  <a:srgbClr val="3A927D"/>
                </a:solidFill>
              </a:defRPr>
            </a:lvl2pPr>
            <a:lvl3pPr>
              <a:defRPr sz="2000">
                <a:solidFill>
                  <a:srgbClr val="3A927D"/>
                </a:solidFill>
              </a:defRPr>
            </a:lvl3pPr>
            <a:lvl4pPr>
              <a:defRPr sz="1800">
                <a:solidFill>
                  <a:srgbClr val="3A927D"/>
                </a:solidFill>
              </a:defRPr>
            </a:lvl4pPr>
            <a:lvl5pPr>
              <a:defRPr sz="1800">
                <a:solidFill>
                  <a:srgbClr val="3A927D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38AE2-2B29-41B0-B85E-7E866054242B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4F190-87E5-49AD-ABAB-9E48A0E186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A927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3A927D"/>
                </a:solidFill>
              </a:defRPr>
            </a:lvl1pPr>
            <a:lvl2pPr>
              <a:defRPr sz="2000">
                <a:solidFill>
                  <a:srgbClr val="3A927D"/>
                </a:solidFill>
              </a:defRPr>
            </a:lvl2pPr>
            <a:lvl3pPr>
              <a:defRPr sz="1800">
                <a:solidFill>
                  <a:srgbClr val="3A927D"/>
                </a:solidFill>
              </a:defRPr>
            </a:lvl3pPr>
            <a:lvl4pPr>
              <a:defRPr sz="1600">
                <a:solidFill>
                  <a:srgbClr val="3A927D"/>
                </a:solidFill>
              </a:defRPr>
            </a:lvl4pPr>
            <a:lvl5pPr>
              <a:defRPr sz="1600">
                <a:solidFill>
                  <a:srgbClr val="3A927D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1A465-E9B4-4C21-951D-7209905DDC16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8F0A8-7E08-4826-B192-3A463CC4E0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8A17D-72EB-4573-825B-775ADBE935B2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AD7B2-EB9C-464D-9743-F04F50B151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96CF4-DD5F-4626-BD52-6859D1A50851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8B1C2-7770-4CF4-A4FB-947C903328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B3447-C1C6-47D3-9732-0AE78D4A941B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7B0CD-E199-4133-A6E2-B838174EE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FBF80-D977-4C5F-A781-C5BA58DD5CF1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2F0C3-BDF6-4A2E-9F7B-3A0FA99BC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E7FD-6494-4B93-8E06-AE38A487E4CF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5796F-45C8-41CE-AB8F-22358B812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D9065-DA4D-4643-8DD6-1A451E564FBC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178C1-772B-4C0D-9103-1C00DCDCE8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06BBE4-C9AC-4326-9D8B-BD12D1026202}" type="datetimeFigureOut">
              <a:rPr lang="ru-RU"/>
              <a:pPr>
                <a:defRPr/>
              </a:pPr>
              <a:t>13.02.2016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AA35D6-F6C0-471B-BBBF-78064230F3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ransition spd="slow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164770"/>
          </a:solidFill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  <a:latin typeface="+mj-lt"/>
          <a:ea typeface="+mj-ea"/>
          <a:cs typeface="Segoe U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164770"/>
          </a:solidFill>
          <a:latin typeface="Century Gothic" pitchFamily="34" charset="0"/>
          <a:cs typeface="Segoe U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1C5C90"/>
          </a:solidFill>
          <a:latin typeface="+mn-lt"/>
          <a:ea typeface="+mn-ea"/>
          <a:cs typeface="Segoe U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rgbClr val="1C5C90"/>
          </a:solidFill>
          <a:latin typeface="+mn-lt"/>
          <a:ea typeface="+mn-ea"/>
          <a:cs typeface="Segoe U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400" kern="1200">
          <a:solidFill>
            <a:srgbClr val="1C5C90"/>
          </a:solidFill>
          <a:latin typeface="+mn-lt"/>
          <a:ea typeface="+mn-ea"/>
          <a:cs typeface="Segoe U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000" kern="1200">
          <a:solidFill>
            <a:srgbClr val="1C5C90"/>
          </a:solidFill>
          <a:latin typeface="+mn-lt"/>
          <a:ea typeface="+mn-ea"/>
          <a:cs typeface="Segoe U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1C5C90"/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8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8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6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400" kern="1200">
          <a:solidFill>
            <a:srgbClr val="164770"/>
          </a:solidFill>
          <a:latin typeface="Segoe UI" pitchFamily="34" charset="0"/>
          <a:ea typeface="+mn-ea"/>
          <a:cs typeface="Segoe UI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mycologie.catalogne.free.fr/lichens.htm" TargetMode="External"/><Relationship Id="rId3" Type="http://schemas.openxmlformats.org/officeDocument/2006/relationships/hyperlink" Target="http://karshi.gooboards.com/t69-topic" TargetMode="External"/><Relationship Id="rId7" Type="http://schemas.openxmlformats.org/officeDocument/2006/relationships/hyperlink" Target="http://tourism.uni-dubna.ru/pohod/khibiny/foto2/page_09.htm" TargetMode="External"/><Relationship Id="rId12" Type="http://schemas.openxmlformats.org/officeDocument/2006/relationships/hyperlink" Target="/4417/106396386.5d/0_7e775_172b84b6_XL&amp;rpt=simage" TargetMode="External"/><Relationship Id="rId2" Type="http://schemas.openxmlformats.org/officeDocument/2006/relationships/hyperlink" Target="http://office.microsoft.com/ru-ru/ctndirectdownload.aspx?AssetID=TC010362654&amp;Application=PP&amp;Version=11&amp;Result=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vv.ru/engphotos/picture.php3?id=13744,page=2" TargetMode="External"/><Relationship Id="rId11" Type="http://schemas.openxmlformats.org/officeDocument/2006/relationships/hyperlink" Target="http://images.yandex.ru/yandsearch?p=19&amp;text=%D0%BA%D0%B0%D1%80%D1%82%D0%B8%D0%BD%D0%BA%D0%B8%20%D1%84%D0%BE%D1%82%D0%BE%20%D0%BB%D0%B8%D1%88%D0%B0%D0%B9%D0%BD%D0%B8%D0%BA%D0%BE%D0%B2%20%D0%BB%D0%B5%D0%BA%D0%B0%D0%BD%D0%BE%D1%80%D0%B0&amp;img_url=img-fotki.yandex.ru/get/4417/106396386.5d/0_7e775_172b84b6_XL&amp;rpt=simage" TargetMode="External"/><Relationship Id="rId5" Type="http://schemas.openxmlformats.org/officeDocument/2006/relationships/hyperlink" Target="http://biolicey2vrn.ucoz.ru/index/lishajniki/0-26" TargetMode="External"/><Relationship Id="rId10" Type="http://schemas.openxmlformats.org/officeDocument/2006/relationships/hyperlink" Target="_url=img-fotki.yandex.ru/get/5313/106396386.61/0_813a4_a7fc8b68_XL&amp;rpt=simage" TargetMode="External"/><Relationship Id="rId4" Type="http://schemas.openxmlformats.org/officeDocument/2006/relationships/hyperlink" Target="http://fotki.yandex.ru/users/osem07/view/306940/?page=0" TargetMode="External"/><Relationship Id="rId9" Type="http://schemas.openxmlformats.org/officeDocument/2006/relationships/hyperlink" Target="http://images.yandex.ru/yandsearch?p=65&amp;text=%D0%BA%D0%B0%D1%80%D1%82%D0%B8%D0%BD%D0%BA%D0%B8%20%D1%84%D0%BE%D1%82%D0%BE%20%D0%BB%D0%B8%D1%88%D0%B0%D0%B9%D0%BD%D0%B8%D0%BA%D0%BE%D0%B2%20%D0%BF%D0%B5%D0%BB%D1%8C%D1%82%D0%B8%D0%B3%D0%B5%D1%80%D0%B0&amp;img_url=img-fotki.yandex.ru/get/5313/106396386.61/0_813a4_a7fc8b68_XL&amp;rpt=sima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7772400" cy="14700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Лишайники.</a:t>
            </a:r>
            <a:br>
              <a:rPr lang="ru-RU" sz="480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Общая характеристика</a:t>
            </a:r>
            <a:endParaRPr lang="ru-RU" sz="4800" dirty="0"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0" y="3860800"/>
            <a:ext cx="8893175" cy="936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000" b="0" smtClean="0">
                <a:effectLst/>
                <a:latin typeface="Times New Roman" pitchFamily="18" charset="0"/>
                <a:cs typeface="Times New Roman" pitchFamily="18" charset="0"/>
              </a:rPr>
              <a:t>урок биологии в 5-б </a:t>
            </a:r>
          </a:p>
          <a:p>
            <a:pPr eaLnBrk="1" hangingPunct="1">
              <a:lnSpc>
                <a:spcPct val="80000"/>
              </a:lnSpc>
            </a:pPr>
            <a:r>
              <a:rPr lang="ru-RU" sz="3000" b="0" smtClean="0">
                <a:effectLst/>
                <a:latin typeface="Times New Roman" pitchFamily="18" charset="0"/>
                <a:cs typeface="Times New Roman" pitchFamily="18" charset="0"/>
              </a:rPr>
              <a:t>химико-биологическом классе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650" y="5229225"/>
            <a:ext cx="81375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Гуськова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Светлана Анатольевна,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биологии высшей категории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1275" y="6381750"/>
            <a:ext cx="14414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13.02.2016</a:t>
            </a:r>
          </a:p>
        </p:txBody>
      </p:sp>
      <p:sp>
        <p:nvSpPr>
          <p:cNvPr id="14341" name="TextBox 9"/>
          <p:cNvSpPr txBox="1">
            <a:spLocks noChangeArrowheads="1"/>
          </p:cNvSpPr>
          <p:nvPr/>
        </p:nvSpPr>
        <p:spPr bwMode="auto">
          <a:xfrm>
            <a:off x="395288" y="115888"/>
            <a:ext cx="84978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245A4D"/>
                </a:solidFill>
                <a:latin typeface="Times New Roman" pitchFamily="18" charset="0"/>
                <a:cs typeface="Times New Roman" pitchFamily="18" charset="0"/>
              </a:rPr>
              <a:t>МБОУ «Гатчинская средняя общеобразовательная школа № 9</a:t>
            </a:r>
          </a:p>
          <a:p>
            <a:pPr algn="ctr"/>
            <a:r>
              <a:rPr lang="ru-RU">
                <a:solidFill>
                  <a:srgbClr val="245A4D"/>
                </a:solidFill>
                <a:latin typeface="Times New Roman" pitchFamily="18" charset="0"/>
                <a:cs typeface="Times New Roman" pitchFamily="18" charset="0"/>
              </a:rPr>
              <a:t> с углублённым изучением отдельных предметов»</a:t>
            </a:r>
          </a:p>
        </p:txBody>
      </p:sp>
      <p:sp>
        <p:nvSpPr>
          <p:cNvPr id="14342" name="AutoShape 7" descr="Haeckel Lichenes.jpg"/>
          <p:cNvSpPr>
            <a:spLocks noChangeAspect="1" noChangeArrowheads="1"/>
          </p:cNvSpPr>
          <p:nvPr/>
        </p:nvSpPr>
        <p:spPr bwMode="auto">
          <a:xfrm>
            <a:off x="3309938" y="1671638"/>
            <a:ext cx="25241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9" descr="Haeckel Lichenes.jpg"/>
          <p:cNvSpPr>
            <a:spLocks noChangeAspect="1" noChangeArrowheads="1"/>
          </p:cNvSpPr>
          <p:nvPr/>
        </p:nvSpPr>
        <p:spPr bwMode="auto">
          <a:xfrm>
            <a:off x="3309938" y="1671638"/>
            <a:ext cx="25241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AutoShape 11" descr="Haeckel Lichenes.jpg"/>
          <p:cNvSpPr>
            <a:spLocks noChangeAspect="1" noChangeArrowheads="1"/>
          </p:cNvSpPr>
          <p:nvPr/>
        </p:nvSpPr>
        <p:spPr bwMode="auto">
          <a:xfrm>
            <a:off x="3309938" y="1671638"/>
            <a:ext cx="25241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AutoShape 13" descr="Haeckel Lichenes.jpg"/>
          <p:cNvSpPr>
            <a:spLocks noChangeAspect="1" noChangeArrowheads="1"/>
          </p:cNvSpPr>
          <p:nvPr/>
        </p:nvSpPr>
        <p:spPr bwMode="auto">
          <a:xfrm>
            <a:off x="2819400" y="990600"/>
            <a:ext cx="3505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6" name="AutoShape 15" descr="Haeckel Lichenes.jpg"/>
          <p:cNvSpPr>
            <a:spLocks noChangeAspect="1" noChangeArrowheads="1"/>
          </p:cNvSpPr>
          <p:nvPr/>
        </p:nvSpPr>
        <p:spPr bwMode="auto">
          <a:xfrm>
            <a:off x="2819400" y="990600"/>
            <a:ext cx="3505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7" name="AutoShape 17" descr="Haeckel Lichenes.jpg"/>
          <p:cNvSpPr>
            <a:spLocks noChangeAspect="1" noChangeArrowheads="1"/>
          </p:cNvSpPr>
          <p:nvPr/>
        </p:nvSpPr>
        <p:spPr bwMode="auto">
          <a:xfrm>
            <a:off x="3563938" y="1196975"/>
            <a:ext cx="3505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8" name="AutoShape 19" descr="Lisaj-sa-Stare-planine4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9" name="AutoShape 21" descr="Lisaj-sa-Stare-planine4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b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Получить информацию о лишайниках</a:t>
            </a:r>
            <a:r>
              <a:rPr lang="ru-RU" sz="3100" b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100" b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100" b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как об особой группе растений</a:t>
            </a:r>
            <a:endParaRPr lang="ru-RU" sz="3100" b="0" dirty="0"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2565400"/>
            <a:ext cx="8713788" cy="40767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ru-RU" sz="2800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Найти информацию о строении, развитии, систематике лишайников</a:t>
            </a:r>
          </a:p>
          <a:p>
            <a:pPr eaLnBrk="1" hangingPunct="1">
              <a:buFontTx/>
              <a:buChar char="•"/>
            </a:pPr>
            <a:r>
              <a:rPr lang="ru-RU" sz="2800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Составить общую характеристику лишайников</a:t>
            </a:r>
          </a:p>
          <a:p>
            <a:pPr eaLnBrk="1" hangingPunct="1">
              <a:buFontTx/>
              <a:buChar char="•"/>
            </a:pPr>
            <a:r>
              <a:rPr lang="ru-RU" sz="2800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Выяснить  экологическое </a:t>
            </a:r>
            <a:r>
              <a:rPr lang="ru-RU" sz="2800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значение </a:t>
            </a:r>
            <a:r>
              <a:rPr lang="ru-RU" sz="2800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лишайников</a:t>
            </a:r>
          </a:p>
          <a:p>
            <a:pPr eaLnBrk="1" hangingPunct="1">
              <a:buFontTx/>
              <a:buChar char="•"/>
            </a:pPr>
            <a:r>
              <a:rPr lang="ru-RU" sz="2800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Провести лабораторную работу «Внешнее строение лишайников»</a:t>
            </a:r>
          </a:p>
          <a:p>
            <a:pPr eaLnBrk="1" hangingPunct="1">
              <a:buFontTx/>
              <a:buChar char="•"/>
            </a:pPr>
            <a:r>
              <a:rPr lang="ru-RU" sz="2800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Оценить свою работу на уроке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750" y="260350"/>
            <a:ext cx="2800350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Цель урока: </a:t>
            </a:r>
            <a:endParaRPr lang="ru-RU" sz="3200" b="1" dirty="0"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750" y="1844675"/>
            <a:ext cx="19192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Задачи: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663" y="5376"/>
            <a:ext cx="8229600" cy="96763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Домашнее задание:</a:t>
            </a:r>
            <a:endParaRPr lang="ru-RU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323850" y="1052513"/>
            <a:ext cx="8434388" cy="5040312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ru-RU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§ 19 прочитать,  подготовить пересказ</a:t>
            </a:r>
          </a:p>
          <a:p>
            <a:pPr eaLnBrk="1" hangingPunct="1">
              <a:buFontTx/>
              <a:buChar char="•"/>
            </a:pPr>
            <a:r>
              <a:rPr lang="ru-RU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ответить на вопросы на стр. 105 (устно)</a:t>
            </a:r>
          </a:p>
          <a:p>
            <a:pPr eaLnBrk="1" hangingPunct="1">
              <a:buFontTx/>
              <a:buChar char="•"/>
            </a:pPr>
            <a:r>
              <a:rPr lang="ru-RU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пройти тест «Общая характеристика лишайников» на СДО</a:t>
            </a:r>
          </a:p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по выбору:</a:t>
            </a:r>
          </a:p>
          <a:p>
            <a:pPr eaLnBrk="1" hangingPunct="1">
              <a:buFontTx/>
              <a:buChar char="•"/>
            </a:pPr>
            <a:r>
              <a:rPr lang="ru-RU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найти информацию о лишайнике, известном под названием «манна небесная»</a:t>
            </a:r>
          </a:p>
          <a:p>
            <a:pPr eaLnBrk="1" hangingPunct="1">
              <a:buFontTx/>
              <a:buChar char="•"/>
            </a:pPr>
            <a:r>
              <a:rPr lang="ru-RU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подготовить 10 интересных фактов о лишайниках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092280" cy="76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Давайте повторим:</a:t>
            </a:r>
            <a:endParaRPr lang="ru-RU" sz="4000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288" y="1412875"/>
            <a:ext cx="4040187" cy="210978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организмы называют 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автотрофными</a:t>
            </a:r>
            <a:r>
              <a:rPr lang="ru-RU" sz="3200" b="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950" y="4365625"/>
            <a:ext cx="4608513" cy="13684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	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организмы называют 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гетеротрофными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067175" y="908050"/>
            <a:ext cx="4824413" cy="1800225"/>
          </a:xfrm>
        </p:spPr>
        <p:txBody>
          <a:bodyPr rtlCol="0"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2800" b="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Организмы, которые сами синтезируют органические вещества</a:t>
            </a:r>
            <a:endParaRPr lang="ru-RU" sz="2800" b="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51275" y="3789363"/>
            <a:ext cx="5005388" cy="1530350"/>
          </a:xfrm>
        </p:spPr>
        <p:txBody>
          <a:bodyPr rtlCol="0">
            <a:noAutofit/>
          </a:bodyPr>
          <a:lstStyle/>
          <a:p>
            <a:pPr algn="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	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Организмы, которые питаются готовыми органическими веществами</a:t>
            </a:r>
            <a:endParaRPr lang="ru-RU" sz="28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3"/>
          <p:cNvSpPr txBox="1">
            <a:spLocks/>
          </p:cNvSpPr>
          <p:nvPr/>
        </p:nvSpPr>
        <p:spPr>
          <a:xfrm>
            <a:off x="900113" y="692150"/>
            <a:ext cx="4824412" cy="1368425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+mn-lt"/>
                <a:cs typeface="Segoe UI" pitchFamily="34" charset="0"/>
              </a:rPr>
              <a:t>	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симбиоз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0825" y="1412875"/>
            <a:ext cx="511326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 взаимоотношений между двумя организмами в природе, который приносит пользу обоим организмам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850" y="0"/>
            <a:ext cx="84597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И ещё вопросы на повторение: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3645024"/>
            <a:ext cx="48962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называется симбиоз гриба и дерева?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8313" y="4797425"/>
            <a:ext cx="80645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Грибы способны вступать в симбиоз с корнями деревьев, образуя 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грибокорень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или 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микоризу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2" name="Picture 2" descr="http://900igr.net/datai/biologija/Rol-gribov/0014-018-5.Mikorizagribokoren-simbioz-gribov-i-kornej-derev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340768"/>
            <a:ext cx="3221240" cy="3240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27088" y="1773238"/>
            <a:ext cx="77057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dirty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Наука, изучающая лишайники - </a:t>
            </a:r>
            <a:r>
              <a:rPr lang="ru-RU" sz="4000" b="1" dirty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лихенология</a:t>
            </a:r>
          </a:p>
        </p:txBody>
      </p:sp>
      <p:pic>
        <p:nvPicPr>
          <p:cNvPr id="20482" name="Picture 2" descr="http://demiart.ru/forum/uploads3/post-505927-1246634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284538"/>
            <a:ext cx="43211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 descr="&amp;Bcy;&amp;ucy;&amp;dcy;&amp;softcy;&amp;tcy;&amp;iecy; &amp;zcy;&amp;ncy;&amp;acy;&amp;kcy;&amp;ocy;&amp;mcy;&amp;ycy; - &amp;lcy;&amp;icy;&amp;shcy;&amp;acy;&amp;jcy;&amp;ncy;&amp;icy;&amp;k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284538"/>
            <a:ext cx="43211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0" y="476250"/>
            <a:ext cx="89646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dirty="0">
                <a:solidFill>
                  <a:srgbClr val="245A4D"/>
                </a:solidFill>
                <a:latin typeface="Times New Roman" pitchFamily="18" charset="0"/>
                <a:cs typeface="Times New Roman" pitchFamily="18" charset="0"/>
              </a:rPr>
              <a:t>Симбиоз гриба и водоросли – </a:t>
            </a:r>
            <a:r>
              <a:rPr lang="ru-RU" sz="4000" b="1" dirty="0">
                <a:solidFill>
                  <a:srgbClr val="245A4D"/>
                </a:solidFill>
                <a:latin typeface="Times New Roman" pitchFamily="18" charset="0"/>
                <a:cs typeface="Times New Roman" pitchFamily="18" charset="0"/>
              </a:rPr>
              <a:t>лишайник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9672" y="0"/>
            <a:ext cx="6119813" cy="72008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Общая характеристика</a:t>
            </a:r>
            <a:endParaRPr lang="ru-RU" sz="3600" dirty="0"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Прямоугольник 33"/>
          <p:cNvSpPr>
            <a:spLocks noChangeArrowheads="1"/>
          </p:cNvSpPr>
          <p:nvPr/>
        </p:nvSpPr>
        <p:spPr bwMode="auto">
          <a:xfrm>
            <a:off x="179512" y="764704"/>
            <a:ext cx="896448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>
                <a:solidFill>
                  <a:srgbClr val="08684E"/>
                </a:solidFill>
                <a:latin typeface="Times New Roman" pitchFamily="18" charset="0"/>
              </a:rPr>
              <a:t>26 тысяч видов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>
                <a:solidFill>
                  <a:srgbClr val="08684E"/>
                </a:solidFill>
                <a:latin typeface="Times New Roman" pitchFamily="18" charset="0"/>
              </a:rPr>
              <a:t>Лишайник – симбиоз гриба и </a:t>
            </a:r>
            <a:r>
              <a:rPr lang="ru-RU" sz="3200" dirty="0" smtClean="0">
                <a:solidFill>
                  <a:srgbClr val="08684E"/>
                </a:solidFill>
                <a:latin typeface="Times New Roman" pitchFamily="18" charset="0"/>
              </a:rPr>
              <a:t>водорослей</a:t>
            </a:r>
          </a:p>
          <a:p>
            <a:pPr marL="2800350" lvl="5" indent="-514350">
              <a:buFont typeface="+mj-lt"/>
              <a:buAutoNum type="arabicPeriod" startAt="3"/>
            </a:pPr>
            <a:r>
              <a:rPr lang="ru-RU" sz="3200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Слоевище</a:t>
            </a:r>
            <a:endParaRPr lang="ru-RU" sz="3200" dirty="0" smtClean="0">
              <a:solidFill>
                <a:srgbClr val="08684E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3200" dirty="0">
              <a:solidFill>
                <a:srgbClr val="08684E"/>
              </a:solidFill>
            </a:endParaRPr>
          </a:p>
        </p:txBody>
      </p:sp>
      <p:sp>
        <p:nvSpPr>
          <p:cNvPr id="21510" name="Rectangle 12"/>
          <p:cNvSpPr>
            <a:spLocks noChangeArrowheads="1"/>
          </p:cNvSpPr>
          <p:nvPr/>
        </p:nvSpPr>
        <p:spPr bwMode="auto">
          <a:xfrm>
            <a:off x="323528" y="2780928"/>
            <a:ext cx="381642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микобионт</a:t>
            </a:r>
            <a:endParaRPr lang="ru-RU" sz="3200" b="1" dirty="0">
              <a:solidFill>
                <a:srgbClr val="08684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(грибница</a:t>
            </a:r>
            <a:r>
              <a:rPr lang="ru-RU" sz="3200" b="1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sz="3200" b="1" dirty="0">
              <a:solidFill>
                <a:srgbClr val="08684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Гетеротроф</a:t>
            </a:r>
          </a:p>
          <a:p>
            <a:pPr algn="ctr"/>
            <a:endParaRPr lang="ru-RU" sz="3200" b="1" dirty="0">
              <a:solidFill>
                <a:srgbClr val="08684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вода и </a:t>
            </a:r>
            <a:endParaRPr lang="ru-RU" sz="3200" b="1" dirty="0" smtClean="0">
              <a:solidFill>
                <a:srgbClr val="08684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минеральные </a:t>
            </a:r>
            <a:r>
              <a:rPr lang="ru-RU" sz="3200" b="1" dirty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соли</a:t>
            </a:r>
          </a:p>
        </p:txBody>
      </p:sp>
      <p:sp>
        <p:nvSpPr>
          <p:cNvPr id="21512" name="Rectangle 14"/>
          <p:cNvSpPr>
            <a:spLocks noChangeArrowheads="1"/>
          </p:cNvSpPr>
          <p:nvPr/>
        </p:nvSpPr>
        <p:spPr bwMode="auto">
          <a:xfrm>
            <a:off x="4427984" y="2708920"/>
            <a:ext cx="288131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err="1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фитобионт</a:t>
            </a:r>
            <a:r>
              <a:rPr lang="ru-RU" sz="3200" b="1" dirty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dirty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(водоросль</a:t>
            </a:r>
            <a:r>
              <a:rPr lang="ru-RU" sz="3200" b="1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sz="3200" b="1" dirty="0">
              <a:solidFill>
                <a:srgbClr val="08684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Автотроф</a:t>
            </a:r>
          </a:p>
          <a:p>
            <a:pPr algn="ctr"/>
            <a:endParaRPr lang="ru-RU" sz="3200" b="1" dirty="0">
              <a:solidFill>
                <a:srgbClr val="08684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08684E"/>
                </a:solidFill>
                <a:latin typeface="Times New Roman" pitchFamily="18" charset="0"/>
                <a:cs typeface="Times New Roman" pitchFamily="18" charset="0"/>
              </a:rPr>
              <a:t>органические вещества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788024" y="2348880"/>
            <a:ext cx="504056" cy="504056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2771800" y="2348880"/>
            <a:ext cx="576064" cy="504056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868144" y="3789040"/>
            <a:ext cx="0" cy="504056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940152" y="4725144"/>
            <a:ext cx="0" cy="504056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411760" y="3789040"/>
            <a:ext cx="0" cy="504056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339752" y="4725144"/>
            <a:ext cx="0" cy="648072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5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15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15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1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15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80728"/>
            <a:ext cx="80648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ru-RU" sz="3200" dirty="0" smtClean="0">
                <a:solidFill>
                  <a:srgbClr val="08684E"/>
                </a:solidFill>
                <a:latin typeface="Times New Roman" pitchFamily="18" charset="0"/>
              </a:rPr>
              <a:t>Растут очень медленно – 1-3 мм в год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sz="3200" dirty="0" smtClean="0">
                <a:solidFill>
                  <a:srgbClr val="08684E"/>
                </a:solidFill>
                <a:latin typeface="Times New Roman" pitchFamily="18" charset="0"/>
              </a:rPr>
              <a:t>Живут около 100 лет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sz="3200" dirty="0" smtClean="0">
                <a:solidFill>
                  <a:srgbClr val="08684E"/>
                </a:solidFill>
                <a:latin typeface="Times New Roman" pitchFamily="18" charset="0"/>
              </a:rPr>
              <a:t>Обитают повсеместно, неприхотливы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sz="3200" dirty="0" smtClean="0">
                <a:solidFill>
                  <a:srgbClr val="08684E"/>
                </a:solidFill>
                <a:latin typeface="Times New Roman" pitchFamily="18" charset="0"/>
              </a:rPr>
              <a:t>Чувствительны  к загрязнению воздуха</a:t>
            </a:r>
            <a:endParaRPr lang="ru-RU" sz="3200" dirty="0">
              <a:solidFill>
                <a:srgbClr val="08684E"/>
              </a:solidFill>
              <a:latin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3140968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8"/>
              <a:defRPr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Размножение: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половое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есполое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вегетативное 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619672" y="0"/>
            <a:ext cx="6119813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Общая характеристика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http://player.myshared.ru/819823/data/images/img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916113"/>
            <a:ext cx="5329237" cy="420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63688" y="1772816"/>
            <a:ext cx="5976938" cy="5847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Клетки водоросли - </a:t>
            </a:r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фитобионт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5736" y="5661248"/>
            <a:ext cx="4968875" cy="5847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Гифы гриба - </a:t>
            </a:r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микобионт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5696" y="620688"/>
            <a:ext cx="648017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Строение лишайника</a:t>
            </a:r>
          </a:p>
        </p:txBody>
      </p:sp>
      <p:sp>
        <p:nvSpPr>
          <p:cNvPr id="6" name="Выгнутая влево стрелка 5">
            <a:hlinkClick r:id="rId3" action="ppaction://hlinksldjump"/>
          </p:cNvPr>
          <p:cNvSpPr/>
          <p:nvPr/>
        </p:nvSpPr>
        <p:spPr>
          <a:xfrm>
            <a:off x="179512" y="6237312"/>
            <a:ext cx="299472" cy="424064"/>
          </a:xfrm>
          <a:prstGeom prst="curv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348038" y="2636838"/>
            <a:ext cx="2736850" cy="1584325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Значение лишайников в природе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052513"/>
            <a:ext cx="3528392" cy="1295400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rgbClr val="08684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Участвуют в почвообразовании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088" y="5229200"/>
            <a:ext cx="2664792" cy="151216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rgbClr val="08684E"/>
                </a:solidFill>
                <a:latin typeface="Times New Roman" pitchFamily="18" charset="0"/>
                <a:cs typeface="Arial" charset="0"/>
              </a:rPr>
              <a:t>Разрушают горные породы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28184" y="764704"/>
            <a:ext cx="2915816" cy="1656235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rgbClr val="08684E"/>
                </a:solidFill>
                <a:latin typeface="Times New Roman" pitchFamily="18" charset="0"/>
                <a:cs typeface="Arial" charset="0"/>
              </a:rPr>
              <a:t>Важный компонент биогеоценозов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67400" y="5517232"/>
            <a:ext cx="2736850" cy="1153443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rgbClr val="08684E"/>
                </a:solidFill>
                <a:latin typeface="Times New Roman" pitchFamily="18" charset="0"/>
                <a:cs typeface="Arial" charset="0"/>
              </a:rPr>
              <a:t>Убежище для насекомых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07904" y="4869160"/>
            <a:ext cx="2160587" cy="1008062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rgbClr val="08684E"/>
                </a:solidFill>
                <a:latin typeface="Times New Roman" pitchFamily="18" charset="0"/>
                <a:cs typeface="Arial" charset="0"/>
              </a:rPr>
              <a:t>Пища для животных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012160" y="4221088"/>
            <a:ext cx="360040" cy="14401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771800" y="4221088"/>
            <a:ext cx="720080" cy="11521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788024" y="429309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3562" name="Прямая со стрелкой 2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72344">
            <a:off x="2484438" y="1989138"/>
            <a:ext cx="1166812" cy="138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Прямая со стрелкой 28"/>
          <p:cNvCxnSpPr/>
          <p:nvPr/>
        </p:nvCxnSpPr>
        <p:spPr>
          <a:xfrm>
            <a:off x="2843213" y="1700213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64" name="Picture 4" descr="http://wwww.1gb.ru/img/img03151949PICT05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60648"/>
            <a:ext cx="2376264" cy="203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6" descr="http://abc-24.info/uploads/posts/2012-03/1331204404_cd45d35c3c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2781300"/>
            <a:ext cx="2643187" cy="24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6" name="Picture 8" descr="http://redbook.ru/images/_DSC6442+.jpg"/>
          <p:cNvPicPr>
            <a:picLocks noChangeAspect="1" noChangeArrowheads="1"/>
          </p:cNvPicPr>
          <p:nvPr/>
        </p:nvPicPr>
        <p:blipFill>
          <a:blip r:embed="rId5" cstate="print"/>
          <a:srcRect l="13158" t="13303" r="18420"/>
          <a:stretch>
            <a:fillRect/>
          </a:stretch>
        </p:blipFill>
        <p:spPr bwMode="auto">
          <a:xfrm>
            <a:off x="179388" y="2781300"/>
            <a:ext cx="259080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7" name="Прямая со стрелкой 18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7959352">
            <a:off x="5988051" y="2012950"/>
            <a:ext cx="7683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64807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Классификация лишайников</a:t>
            </a:r>
            <a:endParaRPr lang="ru-RU" dirty="0"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35211" y="192382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4579" name="Picture 4" descr="http://go3.imgsmail.ru/imgpreview?key=773537522a64e98b&amp;mb=imgdb_preview_51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388" y="1268413"/>
            <a:ext cx="27368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8" descr="http://eco-ogorod.ru/wp-content/uploads/2013/11/LISHAINIK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0425" y="1268413"/>
            <a:ext cx="29908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432048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Накипные лишайники</a:t>
            </a:r>
            <a:endParaRPr lang="ru-RU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950" y="1412875"/>
            <a:ext cx="4978400" cy="492442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300" dirty="0" smtClean="0">
                <a:solidFill>
                  <a:schemeClr val="accent4">
                    <a:lumMod val="50000"/>
                  </a:schemeClr>
                </a:solidFill>
              </a:rPr>
              <a:t>	Накипные лишайники выглядят, как тонкая плёнка, которая формируется на поверхности деревьев, камней и других поверхностей. Это самые простые и нетребовательные виды. Они выживают там, где другим не выжить.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5603" name="Picture 2" descr="C:\Users\Пользователь\Desktop\лишайник\Lecidea_lapicida_pantherina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5756"/>
          <a:stretch>
            <a:fillRect/>
          </a:stretch>
        </p:blipFill>
        <p:spPr>
          <a:xfrm>
            <a:off x="5076825" y="188913"/>
            <a:ext cx="3946525" cy="2790825"/>
          </a:xfrm>
        </p:spPr>
      </p:pic>
      <p:sp>
        <p:nvSpPr>
          <p:cNvPr id="6" name="TextBox 5"/>
          <p:cNvSpPr txBox="1"/>
          <p:nvPr/>
        </p:nvSpPr>
        <p:spPr>
          <a:xfrm>
            <a:off x="6300788" y="2852738"/>
            <a:ext cx="23034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лецидея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5605" name="Picture 3" descr="C:\Users\Пользователь\Desktop\лишайник\лекано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3500438"/>
            <a:ext cx="39592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227763" y="6334125"/>
            <a:ext cx="223202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леканора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476672"/>
            <a:ext cx="498924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effectLst/>
              </a:rPr>
              <a:t>Листоватые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 лишайники</a:t>
            </a:r>
            <a:endParaRPr lang="ru-RU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95738" y="1773238"/>
            <a:ext cx="4679950" cy="45259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	Пластинчатое слоевище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листоватых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лишайников немного поднято над поверхностью, прикреплено и похоже на листок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6627" name="Picture 2" descr="C:\Users\Пользователь\Desktop\лишайник\пельтигер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60350"/>
            <a:ext cx="3889375" cy="2916238"/>
          </a:xfrm>
        </p:spPr>
      </p:pic>
      <p:sp>
        <p:nvSpPr>
          <p:cNvPr id="6" name="TextBox 5"/>
          <p:cNvSpPr txBox="1"/>
          <p:nvPr/>
        </p:nvSpPr>
        <p:spPr>
          <a:xfrm>
            <a:off x="900113" y="3068638"/>
            <a:ext cx="2879725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пельтигера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6629" name="Picture 4" descr="C:\Users\Пользователь\Desktop\лишайник\ксантория пармел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" y="3716338"/>
            <a:ext cx="4000500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42988" y="6273800"/>
            <a:ext cx="29527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ксантория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7647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Кустистые лишайники</a:t>
            </a:r>
            <a:endParaRPr lang="ru-RU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25538"/>
            <a:ext cx="5472113" cy="1755775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	Слоевище кустистых лишайников напоминает кустики, которые растут на поверхности грунта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516688" y="5949950"/>
            <a:ext cx="1584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уснея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2988" y="5780088"/>
            <a:ext cx="2305050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кладония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(ягель)</a:t>
            </a:r>
          </a:p>
        </p:txBody>
      </p:sp>
      <p:pic>
        <p:nvPicPr>
          <p:cNvPr id="27653" name="Picture 2" descr="https://upload.wikimedia.org/wikipedia/ru/thumb/d/de/%D0%9A%D1%83%D1%81%D1%82%D0%B8%D1%81%D1%82%D1%8B%D0%B9_%D0%BB%D0%B8%D1%88%D0%B0%D0%B9%D0%BD%D0%B8%D0%BA.JPG/300px-%D0%9A%D1%83%D1%81%D1%82%D0%B8%D1%81%D1%82%D1%8B%D0%B9_%D0%BB%D0%B8%D1%88%D0%B0%D0%B9%D0%BD%D0%B8%D0%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997200"/>
            <a:ext cx="37433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4" descr="https://upload.wikimedia.org/wikipedia/commons/thumb/4/46/Barbe-de-Jupiter.JPG/300px-Barbe-de-Jupi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1123950"/>
            <a:ext cx="3597275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419475" y="2708275"/>
            <a:ext cx="2305050" cy="15843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Значение лишайников в народном хозяйстве и жизни человека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588125" y="2492375"/>
            <a:ext cx="2376488" cy="14414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Служат для определения возраста горных пород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850" y="2781300"/>
            <a:ext cx="1871663" cy="9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Пища для человека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63938" y="5300663"/>
            <a:ext cx="1944687" cy="12239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Получение природных красителей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00788" y="4437063"/>
            <a:ext cx="2374900" cy="1295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Применение в парфюмерной промышленности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750" y="4508500"/>
            <a:ext cx="2447925" cy="12969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Сырьё для химической промышленности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92500" y="549275"/>
            <a:ext cx="2087563" cy="9350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Применение в медицине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32588" y="836613"/>
            <a:ext cx="2195512" cy="12239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Индикаторы чистоты воздуха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8313" y="908050"/>
            <a:ext cx="1871662" cy="10080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</a:rPr>
              <a:t>Корм для северных оленей 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511550" y="429309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4499992" y="1556792"/>
            <a:ext cx="36004" cy="10801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339752" y="2225675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868144" y="2225675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5796136" y="1844824"/>
            <a:ext cx="936104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2411760" y="1916832"/>
            <a:ext cx="864096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2843808" y="4077072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940152" y="3933056"/>
            <a:ext cx="576064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0" dirty="0" smtClean="0"/>
              <a:t>Использованная литература и источники.</a:t>
            </a:r>
            <a:endParaRPr lang="ru-RU" sz="2800" b="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А.А. Калинина «Поурочные разработки по биологии 6класс»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Т.Е.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</a:rPr>
              <a:t>Буяло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, Т.М.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</a:rPr>
              <a:t>Васюта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«Уроки биологии 7 класс»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В.В. Пасечник «Учебник биологии 6 класс».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00" u="sng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http://office.microsoft.com/ru-ru/ctndirectdownload.aspx?AssetID=TC010362654&amp;Application=PP&amp;Version=11&amp;Result=2#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шаблон презентации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00" u="sng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http://karshi.gooboards.com/t69-topic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гриб фото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00" u="sng" dirty="0" smtClean="0">
                <a:solidFill>
                  <a:schemeClr val="tx2">
                    <a:lumMod val="75000"/>
                  </a:schemeClr>
                </a:solidFill>
                <a:hlinkClick r:id="rId4"/>
              </a:rPr>
              <a:t>http://fotki.yandex.ru/users/osem07/view/306940/?page=0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</a:rPr>
              <a:t>ксантория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фото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00" u="sng" dirty="0" smtClean="0">
                <a:solidFill>
                  <a:schemeClr val="tx2">
                    <a:lumMod val="75000"/>
                  </a:schemeClr>
                </a:solidFill>
                <a:hlinkClick r:id="rId5"/>
              </a:rPr>
              <a:t>http://biolicey2vrn.ucoz.ru/index/lishajniki/0-26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строен лишайника фото</a:t>
            </a:r>
            <a:endParaRPr lang="en-US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400" dirty="0" smtClean="0">
                <a:hlinkClick r:id="rId6"/>
              </a:rPr>
              <a:t>http://www.vvv.ru/engphotos/picture.php3?id=13744,page=2</a:t>
            </a:r>
            <a:r>
              <a:rPr lang="en-US" sz="1400" dirty="0" smtClean="0"/>
              <a:t> </a:t>
            </a:r>
            <a:r>
              <a:rPr lang="ru-RU" sz="1400" dirty="0" smtClean="0"/>
              <a:t>лишайник</a:t>
            </a:r>
            <a:endParaRPr lang="en-US" sz="1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400" dirty="0" smtClean="0">
                <a:hlinkClick r:id="rId7"/>
              </a:rPr>
              <a:t>Http://tourism.uni-dubna.ru/pohod/khibiny/foto2/page_09.htm</a:t>
            </a:r>
            <a:r>
              <a:rPr lang="ru-RU" sz="1400" dirty="0" smtClean="0"/>
              <a:t> лишайник</a:t>
            </a:r>
            <a:endParaRPr lang="en-US" sz="1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400" dirty="0" smtClean="0">
                <a:hlinkClick r:id="rId8"/>
              </a:rPr>
              <a:t>http://mycologie.catalogne.free.fr/lichens.htm</a:t>
            </a:r>
            <a:r>
              <a:rPr lang="ru-RU" sz="1400" dirty="0" smtClean="0"/>
              <a:t> лишайник</a:t>
            </a:r>
            <a:endParaRPr lang="en-US" sz="1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400" dirty="0" smtClean="0">
                <a:hlinkClick r:id="rId9"/>
              </a:rPr>
              <a:t>http://images.yandex.ru/yandsearch?p=65&amp;text=%D0%BA%D0%B0%D1%80%D1%82%D0%B8%D0%BD%D0%BA%D0%B8%20%D1%84%D0%BE%D1%82%D0%BE%20%D0%BB%D0%B8%D1%88%D0%B0%D0%B9%D0%BD%D0%B8%D0%BA%D0%BE%D0%B2%20%D0%BF%D0%B5%D0%BB%D1%8C%D1%82%D0%B8%D0%B3%D0%B5%D1%80%D0%B0&amp;img</a:t>
            </a:r>
            <a:r>
              <a:rPr lang="en-US" sz="1400" dirty="0" smtClean="0">
                <a:hlinkClick r:id="rId10" action="ppaction://hlinkfile"/>
              </a:rPr>
              <a:t>_url=img-fotki.yandex.ru%2Fget%2F5313%2F106396386.61%2F0_813a4_a7fc8b68_XL&amp;rpt=simage</a:t>
            </a:r>
            <a:r>
              <a:rPr lang="ru-RU" sz="1400" dirty="0" smtClean="0"/>
              <a:t> лишайник</a:t>
            </a:r>
            <a:endParaRPr lang="en-US" sz="1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400" dirty="0" smtClean="0">
                <a:hlinkClick r:id="rId11"/>
              </a:rPr>
              <a:t>http://images.yandex.ru/yandsearch?p=19&amp;text=%D0%BA%D0%B0%D1%80%D1%82%D0%B8%D0%BD%D0%BA%D0%B8%20%D1%84%D0%BE%D1%82%D0%BE%20%D0%BB%D0%B8%D1%88%D0%B0%D0%B9%D0%BD%D0%B8%D0%BA%D0%BE%D0%B2%20%D0%BB%D0%B5%D0%BA%D0%B0%D0%BD%D0%BE%D1%80%D0%B0&amp;img_url=img-fotki.yandex.ru%2Fget</a:t>
            </a:r>
            <a:r>
              <a:rPr lang="en-US" sz="1400" dirty="0" smtClean="0">
                <a:hlinkClick r:id="rId12" action="ppaction://hlinkfile"/>
              </a:rPr>
              <a:t>%2F4417%2F106396386.5d%2F0_7e775_172b84b6_XL&amp;rpt=simage</a:t>
            </a:r>
            <a:r>
              <a:rPr lang="ru-RU" sz="1400" dirty="0" smtClean="0"/>
              <a:t> лишайник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010362654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7674D"/>
      </a:hlink>
      <a:folHlink>
        <a:srgbClr val="0B5394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Grace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rgbClr val="FFFFFF"/>
              <a:schemeClr val="phClr">
                <a:tint val="100000"/>
              </a:schemeClr>
            </a:duotone>
          </a:blip>
          <a:tile tx="0" ty="0" sx="80000" sy="85000" flip="none" algn="tl"/>
        </a:blipFill>
      </a:fillStyleLst>
      <a:lnStyleLst>
        <a:ln w="13175" cap="flat" cmpd="sng" algn="ctr">
          <a:solidFill>
            <a:schemeClr val="phClr">
              <a:alpha val="100000"/>
            </a:schemeClr>
          </a:solidFill>
          <a:prstDash val="solid"/>
        </a:ln>
        <a:ln w="19525" cap="flat" cmpd="sng" algn="ctr">
          <a:solidFill>
            <a:schemeClr val="phClr">
              <a:alpha val="100000"/>
            </a:schemeClr>
          </a:solidFill>
          <a:prstDash val="solid"/>
        </a:ln>
        <a:ln w="263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95000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2700000"/>
            </a:lightRig>
          </a:scene3d>
          <a:sp3d>
            <a:bevelT w="342900" h="38100" prst="softRound"/>
            <a:bevelB w="342900" h="38100" prst="softRound"/>
            <a:contourClr>
              <a:srgbClr val="000000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TS010362654</Template>
  <TotalTime>0</TotalTime>
  <Words>422</Words>
  <Application>Microsoft Office PowerPoint</Application>
  <PresentationFormat>Экран (4:3)</PresentationFormat>
  <Paragraphs>111</Paragraphs>
  <Slides>16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TS010362654</vt:lpstr>
      <vt:lpstr>Лишайники. Общая характеристика</vt:lpstr>
      <vt:lpstr>Получить информацию о лишайниках,  как об особой группе растений</vt:lpstr>
      <vt:lpstr>Домашнее задание:</vt:lpstr>
      <vt:lpstr>Давайте повторим:</vt:lpstr>
      <vt:lpstr>Слайд 5</vt:lpstr>
      <vt:lpstr>Слайд 6</vt:lpstr>
      <vt:lpstr>Общая характеристика</vt:lpstr>
      <vt:lpstr>Слайд 8</vt:lpstr>
      <vt:lpstr>Слайд 9</vt:lpstr>
      <vt:lpstr>Слайд 10</vt:lpstr>
      <vt:lpstr>Классификация лишайников</vt:lpstr>
      <vt:lpstr>Накипные лишайники</vt:lpstr>
      <vt:lpstr>Листоватые лишайники</vt:lpstr>
      <vt:lpstr>Кустистые лишайники</vt:lpstr>
      <vt:lpstr>Слайд 15</vt:lpstr>
      <vt:lpstr>Использованная литература и источники.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/>
  <cp:revision>6</cp:revision>
  <dcterms:created xsi:type="dcterms:W3CDTF">2012-02-19T09:27:36Z</dcterms:created>
  <dcterms:modified xsi:type="dcterms:W3CDTF">2016-02-13T06:32:24Z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TC103626549990</vt:lpwstr>
  </property>
</Properties>
</file>