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2" r:id="rId4"/>
    <p:sldId id="263" r:id="rId5"/>
    <p:sldId id="259" r:id="rId6"/>
    <p:sldId id="260" r:id="rId7"/>
    <p:sldId id="269" r:id="rId8"/>
    <p:sldId id="270" r:id="rId9"/>
    <p:sldId id="264" r:id="rId10"/>
    <p:sldId id="271" r:id="rId11"/>
    <p:sldId id="273" r:id="rId12"/>
    <p:sldId id="272" r:id="rId13"/>
    <p:sldId id="275" r:id="rId14"/>
    <p:sldId id="274" r:id="rId15"/>
    <p:sldId id="261" r:id="rId16"/>
    <p:sldId id="276" r:id="rId17"/>
    <p:sldId id="277" r:id="rId18"/>
    <p:sldId id="265" r:id="rId19"/>
    <p:sldId id="278" r:id="rId20"/>
    <p:sldId id="279" r:id="rId21"/>
    <p:sldId id="280" r:id="rId22"/>
    <p:sldId id="281" r:id="rId23"/>
    <p:sldId id="282" r:id="rId24"/>
    <p:sldId id="283" r:id="rId25"/>
    <p:sldId id="28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D9"/>
    <a:srgbClr val="5800B0"/>
    <a:srgbClr val="002B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 varScale="1">
        <p:scale>
          <a:sx n="102" d="100"/>
          <a:sy n="102" d="100"/>
        </p:scale>
        <p:origin x="-1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2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18.03.2015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18.03.2015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18.03.2015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18.03.2015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18.03.2015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18.03.2015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18.03.2015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18.03.2015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18.03.2015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18.03.2015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18.03.2015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18.03.2015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listvyankasosh.ucoz.ru/Metod_materiali/Web-kvest.pdf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zw.ciit.zp.ua/index.php/%D0%92%D1%81%D0%B5%D1%83%D0%BA%D1%80%D0%B0%D1%97%D0%BD%D1%81%D1%8C%D0%BA%D0%B8%D0%B9_%D0%BA%D0%B2%D0%B5%D1%81%D1%82_%C2%AB%D0%9A_%D1%81%D0%BE%D0%BA%D1%80%D0%BE%D0%B2%D0%B8%D1%89%D0%B0%D0%BC_%D1%80%D0%BE%D0%B4%D0%BD%D0%BE%D0%B3%D0%BE_%D1%81%D0%BB%D0%BE%D0%B2%D0%B0%C2%BB#.D0.92.D1.81.D1.82.D1.83.D0.BF.D0.BB.D0.B5.D0.BD.D0.B8.D0.B5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site/badanovweb2/home/wikiwall" TargetMode="External"/><Relationship Id="rId7" Type="http://schemas.openxmlformats.org/officeDocument/2006/relationships/hyperlink" Target="http://ru.padlet.com/gsfrol/7ahwve0igoy6" TargetMode="External"/><Relationship Id="rId2" Type="http://schemas.openxmlformats.org/officeDocument/2006/relationships/hyperlink" Target="https://sites.google.com/site/badanovweb2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ocs.google.com/presentation/d/163CLKrgiqvuiArUlLYbB1L0fxSKpu1nbl2mdgyyhTcE/pub?start=false&amp;loop=false&amp;delayms=3000" TargetMode="External"/><Relationship Id="rId5" Type="http://schemas.openxmlformats.org/officeDocument/2006/relationships/hyperlink" Target="http://wikiwall.ru/wall/d6e92461824698c590733598419e51c3/0d90dfe529abcfece8c2de5d5153bbf5" TargetMode="External"/><Relationship Id="rId4" Type="http://schemas.openxmlformats.org/officeDocument/2006/relationships/hyperlink" Target="http://wikiwall.ru/wall/666872a8d44bd2a5cf9dd8d8634b55ae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google.com/presentation/d/1cvWNLtkoehKaF3ofk9_i2GAjsko5EP0l_IFblGYDf-M/edit?hl=ru#slide=id.p" TargetMode="External"/><Relationship Id="rId13" Type="http://schemas.openxmlformats.org/officeDocument/2006/relationships/hyperlink" Target="http://www.google.com/url?q=http://learningapps.org/158102&amp;sa=D&amp;sntz=1&amp;usg=AFQjCNEj3KdMdBOeDyiQS53eQCbB1LBdzw" TargetMode="External"/><Relationship Id="rId18" Type="http://schemas.openxmlformats.org/officeDocument/2006/relationships/hyperlink" Target="https://docs.google.com/presentation/d/1Hqoop7714nnc59t9N-4r-u5sI9mDqAmC1VnF53P9z8s/edit?hl=ru#slide=id.p" TargetMode="External"/><Relationship Id="rId3" Type="http://schemas.openxmlformats.org/officeDocument/2006/relationships/hyperlink" Target="https://www.google.com/url?q=https://learningapps.org/watch?v%3D7mkojtct&amp;sa=D&amp;sntz=1&amp;usg=AFQjCNHYa12eH-VscVhfkoWu7TxQGPq5rg" TargetMode="External"/><Relationship Id="rId7" Type="http://schemas.openxmlformats.org/officeDocument/2006/relationships/hyperlink" Target="http://www.google.com/url?q=http://learningapps.org/19424&amp;sa=D&amp;sntz=1&amp;usg=AFQjCNENXjhSNo9u9C0Tjf3Alm5k0JMfPg" TargetMode="External"/><Relationship Id="rId12" Type="http://schemas.openxmlformats.org/officeDocument/2006/relationships/hyperlink" Target="https://docs.google.com/presentation/d/1GhzAnl8AXrxV3C-_PCk0OBrfe45Eg1sqbT8ebXWI3hs/edit?hl=ru#slide=id.p" TargetMode="External"/><Relationship Id="rId17" Type="http://schemas.openxmlformats.org/officeDocument/2006/relationships/hyperlink" Target="https://www.google.com/url?q=https://learningapps.org/watch?v%3Dcgrsve65&amp;sa=D&amp;sntz=1&amp;usg=AFQjCNHCwqgcPAufjOzqz8-fe7yIuwSOzQ" TargetMode="External"/><Relationship Id="rId2" Type="http://schemas.openxmlformats.org/officeDocument/2006/relationships/hyperlink" Target="https://docs.google.com/spreadsheets/d/1d83YW6ne1Gi1y3yUjYTwuTSm0JOK3dtcwHdjHDMk8-4/edit#gid=0" TargetMode="External"/><Relationship Id="rId16" Type="http://schemas.openxmlformats.org/officeDocument/2006/relationships/hyperlink" Target="https://docs.google.com/presentation/d/1Xymq7TGWT0XCqtvaUvZ5p75B-WUkQRBuwL66YYKZMfc/edit?hl=ru#slide=id.p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ocs.google.com/presentation/d/13ZQhEHeQJCfmOq7Jgwo8IXsY_IjwL9XKvtmSqz4myNE/edit?hl=ru#slide=id.p" TargetMode="External"/><Relationship Id="rId11" Type="http://schemas.openxmlformats.org/officeDocument/2006/relationships/hyperlink" Target="http://www.google.com/url?q=http://learningapps.org/104357&amp;sa=D&amp;sntz=1&amp;usg=AFQjCNEoUyFiUX03F_GRnYSrdRKbw-CyRw" TargetMode="External"/><Relationship Id="rId5" Type="http://schemas.openxmlformats.org/officeDocument/2006/relationships/hyperlink" Target="http://www.google.com/url?q=http://learningapps.org/39286&amp;sa=D&amp;sntz=1&amp;usg=AFQjCNFaJALDMuBIjh5wFhR9w-dcEGPVAg" TargetMode="External"/><Relationship Id="rId15" Type="http://schemas.openxmlformats.org/officeDocument/2006/relationships/hyperlink" Target="http://www.google.com/url?q=http://learningapps.org/17496&amp;sa=D&amp;sntz=1&amp;usg=AFQjCNHx6qrGHBOXpf768YgU8ksGPYytOQ" TargetMode="External"/><Relationship Id="rId10" Type="http://schemas.openxmlformats.org/officeDocument/2006/relationships/hyperlink" Target="https://docs.google.com/presentation/d/12-uK9hnwFdoX6USHr1ln4R0mCQQgRQPG_giOT9fdcRI/edit?hl=ru#slide=id.p" TargetMode="External"/><Relationship Id="rId4" Type="http://schemas.openxmlformats.org/officeDocument/2006/relationships/hyperlink" Target="https://docs.google.com/presentation/d/1o7eHc_rRXckGzC-C4gPJbMgqrQpE8hwGSkbV1IpsO20/edit?hl=ru#slide=id.p" TargetMode="External"/><Relationship Id="rId9" Type="http://schemas.openxmlformats.org/officeDocument/2006/relationships/hyperlink" Target="https://www.google.com/url?q=https://learningapps.org/watch?v%3Dhtjr0g7c&amp;sa=D&amp;sntz=1&amp;usg=AFQjCNEF9--yUS2foVkVA9hf_rOpW9La0Q" TargetMode="External"/><Relationship Id="rId14" Type="http://schemas.openxmlformats.org/officeDocument/2006/relationships/hyperlink" Target="https://docs.google.com/presentation/d/1hnlL-CrWA0olHTPqcaLnTdHT_qmRWLBbjHBob7xlm0M/edit?hl=ru#slide=id.p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q=https://bubbl.us/&amp;sa=D&amp;sntz=1&amp;usg=AFrqEzetuYiGVVDCX_Wme0lqXyVnoDMLZw" TargetMode="External"/><Relationship Id="rId2" Type="http://schemas.openxmlformats.org/officeDocument/2006/relationships/hyperlink" Target="https://www.google.com/url?q=https://cacoo.com/&amp;sa=D&amp;sntz=1&amp;usg=AFrqEzdpJTEWIm3HX9I9Nmlz1RWJrzJlb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www.google.com/url?q=https://bubbl.us/?h%3D13b301/254d02/12F30D3HL0iHU&amp;sa=D&amp;sntz=1&amp;usg=AFrqEzdSiYgNkxhKoFtJud1Q_s4hj-AsQ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playcast.ru/view/5313546/fc420e8bf2c9cbce7d85eefa503d28ae304a77fcpl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q=http://www.dipity.com/&amp;sa=D&amp;sntz=1&amp;usg=AFrqEzevfvsWJaB-TFF5sDd8sOumb8ucNA" TargetMode="External"/><Relationship Id="rId2" Type="http://schemas.openxmlformats.org/officeDocument/2006/relationships/hyperlink" Target="http://www.google.com/url?q=http://www.timerime.com/en/&amp;sa=D&amp;sntz=1&amp;usg=AFrqEzdHUlFTjgnTYjU1Fyh3ZLvIp-3DFw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oogle.com/url?q=http://www.timetoast.com&amp;sa=D&amp;sntz=1&amp;usg=AFrqEzdHvL7eaIaYsQUNasbsNjJxLtGn0Q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agechef.com/ic/fragment/addonlogin.jsp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ubbleus.ru/" TargetMode="External"/><Relationship Id="rId13" Type="http://schemas.openxmlformats.org/officeDocument/2006/relationships/hyperlink" Target="http://www.whenintime.com/" TargetMode="External"/><Relationship Id="rId18" Type="http://schemas.openxmlformats.org/officeDocument/2006/relationships/hyperlink" Target="http://cross.highcat.org/" TargetMode="External"/><Relationship Id="rId3" Type="http://schemas.openxmlformats.org/officeDocument/2006/relationships/hyperlink" Target="http://www.google.com/" TargetMode="External"/><Relationship Id="rId21" Type="http://schemas.openxmlformats.org/officeDocument/2006/relationships/hyperlink" Target="http://cross.highcat.org/ru_RU/" TargetMode="External"/><Relationship Id="rId7" Type="http://schemas.openxmlformats.org/officeDocument/2006/relationships/hyperlink" Target="http://www.spiderscribe.net/" TargetMode="External"/><Relationship Id="rId12" Type="http://schemas.openxmlformats.org/officeDocument/2006/relationships/hyperlink" Target="http://www.timetoast.com/" TargetMode="External"/><Relationship Id="rId17" Type="http://schemas.openxmlformats.org/officeDocument/2006/relationships/hyperlink" Target="http://www.toolsforeducators.com/crossword/" TargetMode="External"/><Relationship Id="rId2" Type="http://schemas.openxmlformats.org/officeDocument/2006/relationships/hyperlink" Target="http://www.anketer.ru/" TargetMode="External"/><Relationship Id="rId16" Type="http://schemas.openxmlformats.org/officeDocument/2006/relationships/hyperlink" Target="http://www.kubbu.com/" TargetMode="External"/><Relationship Id="rId20" Type="http://schemas.openxmlformats.org/officeDocument/2006/relationships/hyperlink" Target="http://puzzlecup.com/crossword-ru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linoit.com/" TargetMode="External"/><Relationship Id="rId11" Type="http://schemas.openxmlformats.org/officeDocument/2006/relationships/hyperlink" Target="http://www.timerime.com/" TargetMode="External"/><Relationship Id="rId24" Type="http://schemas.openxmlformats.org/officeDocument/2006/relationships/hyperlink" Target="http://www.purposegames.com/" TargetMode="External"/><Relationship Id="rId5" Type="http://schemas.openxmlformats.org/officeDocument/2006/relationships/hyperlink" Target="http://edu.glogster.com/" TargetMode="External"/><Relationship Id="rId15" Type="http://schemas.openxmlformats.org/officeDocument/2006/relationships/hyperlink" Target="http://ru.calameo.com/" TargetMode="External"/><Relationship Id="rId23" Type="http://schemas.openxmlformats.org/officeDocument/2006/relationships/hyperlink" Target="http://www.jigsawplanet.com/" TargetMode="External"/><Relationship Id="rId10" Type="http://schemas.openxmlformats.org/officeDocument/2006/relationships/hyperlink" Target="http://www.dipity.com/" TargetMode="External"/><Relationship Id="rId19" Type="http://schemas.openxmlformats.org/officeDocument/2006/relationships/hyperlink" Target="http://www.armoredpenguin.com/crossword/" TargetMode="External"/><Relationship Id="rId4" Type="http://schemas.openxmlformats.org/officeDocument/2006/relationships/hyperlink" Target="http://www.glogster.com/" TargetMode="External"/><Relationship Id="rId9" Type="http://schemas.openxmlformats.org/officeDocument/2006/relationships/hyperlink" Target="http://www.mindmeister.com/" TargetMode="External"/><Relationship Id="rId14" Type="http://schemas.openxmlformats.org/officeDocument/2006/relationships/hyperlink" Target="http://www.wikiwall.ru/" TargetMode="External"/><Relationship Id="rId22" Type="http://schemas.openxmlformats.org/officeDocument/2006/relationships/hyperlink" Target="http://rebus1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listvyankasosh.ucoz.ru/Metod_materiali/Web-kvest.pdf" TargetMode="External"/><Relationship Id="rId7" Type="http://schemas.openxmlformats.org/officeDocument/2006/relationships/image" Target="../media/image2.jpeg"/><Relationship Id="rId2" Type="http://schemas.openxmlformats.org/officeDocument/2006/relationships/hyperlink" Target="https://sites.google.com/site/civilizaciasrednevekova/hom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bibliopaslik.blogspot.com/" TargetMode="External"/><Relationship Id="rId5" Type="http://schemas.openxmlformats.org/officeDocument/2006/relationships/hyperlink" Target="http://zw.ciit.zp.ua/index.php/%D0%92%D1%81%D0%B5%D1%83%D0%BA%D1%80%D0%B0%D1%97%D0%BD%D1%81%D1%8C%D0%BA%D0%B8%D0%B9_%D0%BA%D0%B2%D0%B5%D1%81%D1%82_%C2%AB%D0%9A_%D1%81%D0%BE%D0%BA%D1%80%D0%BE%D0%B2%D0%B8%D1%89%D0%B0%D0%BC_%D1%80%D0%BE%D0%B4%D0%BD%D0%BE%D0%B3%D0%BE_%D1%81%D0%BB%D0%BE%D0%B2%D0%B0%C2%BB#.D0.92.D1.81.D1.82.D1.83.D0.BF.D0.BB.D0.B5.D0.BD.D0.B8.D0.B5" TargetMode="External"/><Relationship Id="rId4" Type="http://schemas.openxmlformats.org/officeDocument/2006/relationships/hyperlink" Target="http://geograhpy.jimdo.com/%D0%B7%D0%B0%D0%B4%D0%B0%D0%BD%D0%B8%D0%B5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geograhpy.jimdo.com/%D0%B7%D0%B0%D0%B4%D0%B0%D0%BD%D0%B8%D0%B5/" TargetMode="External"/><Relationship Id="rId2" Type="http://schemas.openxmlformats.org/officeDocument/2006/relationships/hyperlink" Target="https://sites.google.com/site/civilizaciasrednevekova/home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400550" y="1373699"/>
            <a:ext cx="463664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ln w="3175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Web quest</a:t>
            </a:r>
            <a:r>
              <a:rPr lang="en-US" sz="4000" b="1" dirty="0" smtClean="0">
                <a:ln w="3175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 –</a:t>
            </a:r>
            <a:endParaRPr lang="ru-RU" sz="4000" b="1" dirty="0" smtClean="0">
              <a:ln w="3175">
                <a:solidFill>
                  <a:schemeClr val="accent5">
                    <a:lumMod val="75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4000" b="1" dirty="0" smtClean="0">
                <a:ln w="3175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4000" b="1" dirty="0" smtClean="0">
              <a:ln w="3175">
                <a:solidFill>
                  <a:schemeClr val="accent5">
                    <a:lumMod val="75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4000" b="1" dirty="0" smtClean="0">
                <a:ln w="3175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поиск информации с…</a:t>
            </a:r>
          </a:p>
          <a:p>
            <a:pPr algn="ctr"/>
            <a:r>
              <a:rPr lang="ru-RU" sz="4000" b="1" dirty="0" smtClean="0">
                <a:ln w="3175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600" b="1" dirty="0" smtClean="0">
                <a:ln w="3175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ПРИКЛЮЧЕНИЯМИ</a:t>
            </a:r>
            <a:r>
              <a:rPr lang="ru-RU" sz="4000" b="1" dirty="0" smtClean="0">
                <a:ln w="3175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4000" b="1" dirty="0">
              <a:ln w="3175">
                <a:solidFill>
                  <a:schemeClr val="accent5">
                    <a:lumMod val="75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24600" y="6067425"/>
            <a:ext cx="2571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BB4"/>
                </a:solidFill>
                <a:latin typeface="Comic Sans MS" panose="030F0702030302020204" pitchFamily="66" charset="0"/>
              </a:rPr>
              <a:t>Материалы к занятиям</a:t>
            </a:r>
          </a:p>
          <a:p>
            <a:pPr algn="ctr"/>
            <a:r>
              <a:rPr lang="ru-RU" sz="1600" dirty="0" smtClean="0">
                <a:solidFill>
                  <a:srgbClr val="002BB4"/>
                </a:solidFill>
                <a:latin typeface="Comic Sans MS" panose="030F0702030302020204" pitchFamily="66" charset="0"/>
              </a:rPr>
              <a:t>Фролова Г.С.</a:t>
            </a:r>
            <a:endParaRPr lang="ru-RU" sz="1600" dirty="0">
              <a:solidFill>
                <a:srgbClr val="002BB4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1045150">
            <a:off x="1375420" y="3621104"/>
            <a:ext cx="249790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«</a:t>
            </a:r>
            <a:r>
              <a:rPr lang="ru-RU" sz="2000" dirty="0">
                <a:solidFill>
                  <a:schemeClr val="bg1"/>
                </a:solidFill>
                <a:latin typeface="Gabriola" panose="04040605051002020D02" pitchFamily="82" charset="0"/>
              </a:rPr>
              <a:t>Изучать в школах необходимо … способы и технологии, которые пригодятся в будущем». </a:t>
            </a: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5151" y="1596360"/>
            <a:ext cx="8089641" cy="4513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lnSpc>
                <a:spcPct val="114000"/>
              </a:lnSpc>
              <a:buFont typeface="Arial" panose="020B0604020202020204" pitchFamily="34" charset="0"/>
              <a:buChar char="•"/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Gabriola" panose="04040605051002020D02" pitchFamily="82" charset="0"/>
              </a:rPr>
              <a:t>Компиляция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Gabriola" panose="04040605051002020D02" pitchFamily="82" charset="0"/>
              </a:rPr>
              <a:t> – трансформация формата информации, полученной из разных источников: создание книги кулинарных рецептов, виртуальной выставки, капсулы времени, капсулы культуры. </a:t>
            </a:r>
          </a:p>
          <a:p>
            <a:pPr marL="914400" lvl="1" indent="-457200">
              <a:lnSpc>
                <a:spcPct val="114000"/>
              </a:lnSpc>
              <a:buFont typeface="Arial" panose="020B0604020202020204" pitchFamily="34" charset="0"/>
              <a:buChar char="•"/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Gabriola" panose="04040605051002020D02" pitchFamily="82" charset="0"/>
              </a:rPr>
              <a:t>Творческое задание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Gabriola" panose="04040605051002020D02" pitchFamily="82" charset="0"/>
              </a:rPr>
              <a:t>– творческая работа в определенном жанре - создание пьесы, стихотворения, песни, видеоролика. </a:t>
            </a:r>
          </a:p>
          <a:p>
            <a:pPr marL="914400" lvl="1" indent="-457200">
              <a:lnSpc>
                <a:spcPct val="114000"/>
              </a:lnSpc>
              <a:buFont typeface="Arial" panose="020B0604020202020204" pitchFamily="34" charset="0"/>
              <a:buChar char="•"/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Gabriola" panose="04040605051002020D02" pitchFamily="82" charset="0"/>
              </a:rPr>
              <a:t>Аналитическая задача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Gabriola" panose="04040605051002020D02" pitchFamily="82" charset="0"/>
              </a:rPr>
              <a:t>– поиск и систематизация информации.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Gabriola" panose="04040605051002020D02" pitchFamily="82" charset="0"/>
              </a:rPr>
              <a:t>                                                                 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Gabriola" panose="04040605051002020D02" pitchFamily="82" charset="0"/>
              </a:rPr>
              <a:t>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Gabriola" panose="04040605051002020D02" pitchFamily="82" charset="0"/>
                <a:hlinkClick r:id="rId2"/>
              </a:rPr>
              <a:t>«Золотой век» 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Gabriola" panose="04040605051002020D02" pitchFamily="82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759005" y="205413"/>
            <a:ext cx="6086669" cy="1419225"/>
            <a:chOff x="2759005" y="205413"/>
            <a:chExt cx="6086669" cy="1419225"/>
          </a:xfrm>
        </p:grpSpPr>
        <p:sp>
          <p:nvSpPr>
            <p:cNvPr id="4" name="TextBox 3"/>
            <p:cNvSpPr txBox="1"/>
            <p:nvPr/>
          </p:nvSpPr>
          <p:spPr>
            <a:xfrm>
              <a:off x="2759005" y="286382"/>
              <a:ext cx="456266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400" b="1" dirty="0" smtClean="0">
                  <a:solidFill>
                    <a:srgbClr val="5800B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stral" panose="03090702030407020403" pitchFamily="66" charset="0"/>
                  <a:ea typeface="Tahoma" panose="020B0604030504040204" pitchFamily="34" charset="0"/>
                  <a:cs typeface="Tahoma" panose="020B0604030504040204" pitchFamily="34" charset="0"/>
                </a:rPr>
                <a:t>Виды заданий для</a:t>
              </a:r>
              <a:endParaRPr lang="ru-RU" sz="5400" b="1" dirty="0">
                <a:solidFill>
                  <a:srgbClr val="5800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5" name="Picture 4" descr="D:\20.02.2013 Веб-квест Выступление\bezymjannyj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21674" y="205413"/>
              <a:ext cx="1524000" cy="141922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val="18888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7117" y="2013612"/>
            <a:ext cx="7567127" cy="3229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lnSpc>
                <a:spcPct val="114000"/>
              </a:lnSpc>
              <a:buFont typeface="Arial" panose="020B0604020202020204" pitchFamily="34" charset="0"/>
              <a:buChar char="•"/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Gabriola" panose="04040605051002020D02" pitchFamily="82" charset="0"/>
              </a:rPr>
              <a:t>Детектив,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Gabriola" panose="04040605051002020D02" pitchFamily="82" charset="0"/>
              </a:rPr>
              <a:t>головоломка, таинственная история – выводы на основе противоречивых фактов.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Gabriola" panose="04040605051002020D02" pitchFamily="82" charset="0"/>
              </a:rPr>
              <a:t> Достижение консенсуса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Gabriola" panose="04040605051002020D02" pitchFamily="82" charset="0"/>
              </a:rPr>
              <a:t>– выработка решения по острой проблеме.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Gabriola" panose="04040605051002020D02" pitchFamily="82" charset="0"/>
              </a:rPr>
              <a:t>Оценка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Gabriola" panose="04040605051002020D02" pitchFamily="82" charset="0"/>
              </a:rPr>
              <a:t>– обоснование определенной точки зрения.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Gabriola" panose="04040605051002020D02" pitchFamily="82" charset="0"/>
              </a:rPr>
              <a:t>Журналистское расследование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Gabriola" panose="04040605051002020D02" pitchFamily="82" charset="0"/>
              </a:rPr>
              <a:t>– объективное изложение информации (разделение мнений и фактов). 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Gabriola" panose="04040605051002020D02" pitchFamily="82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759005" y="205413"/>
            <a:ext cx="6086669" cy="1419225"/>
            <a:chOff x="2759005" y="205413"/>
            <a:chExt cx="6086669" cy="1419225"/>
          </a:xfrm>
        </p:grpSpPr>
        <p:sp>
          <p:nvSpPr>
            <p:cNvPr id="4" name="TextBox 3"/>
            <p:cNvSpPr txBox="1"/>
            <p:nvPr/>
          </p:nvSpPr>
          <p:spPr>
            <a:xfrm>
              <a:off x="2759005" y="286382"/>
              <a:ext cx="456266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400" b="1" dirty="0" smtClean="0">
                  <a:solidFill>
                    <a:srgbClr val="5800B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stral" panose="03090702030407020403" pitchFamily="66" charset="0"/>
                  <a:ea typeface="Tahoma" panose="020B0604030504040204" pitchFamily="34" charset="0"/>
                  <a:cs typeface="Tahoma" panose="020B0604030504040204" pitchFamily="34" charset="0"/>
                </a:rPr>
                <a:t>Виды заданий для</a:t>
              </a:r>
              <a:endParaRPr lang="ru-RU" sz="5400" b="1" dirty="0">
                <a:solidFill>
                  <a:srgbClr val="5800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5" name="Picture 4" descr="D:\20.02.2013 Веб-квест Выступление\bezymjannyj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21674" y="205413"/>
              <a:ext cx="1524000" cy="141922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val="20881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3160" y="2236715"/>
            <a:ext cx="7380514" cy="319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Gabriola" panose="04040605051002020D02" pitchFamily="82" charset="0"/>
              </a:rPr>
              <a:t>Убеждение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Gabriola" panose="04040605051002020D02" pitchFamily="82" charset="0"/>
              </a:rPr>
              <a:t>– склонение на свою сторону оппонентов или нейтрально настроенных лиц.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Gabriola" panose="04040605051002020D02" pitchFamily="82" charset="0"/>
              </a:rPr>
              <a:t>               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Gabriola" panose="04040605051002020D02" pitchFamily="82" charset="0"/>
              </a:rPr>
              <a:t>Пиар-акция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Gabriola" panose="04040605051002020D02" pitchFamily="82" charset="0"/>
            </a:endParaRPr>
          </a:p>
          <a:p>
            <a:pPr marL="914400" lvl="1" indent="-45720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Gabriola" panose="04040605051002020D02" pitchFamily="82" charset="0"/>
              </a:rPr>
              <a:t>Научные исследования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Gabriola" panose="04040605051002020D02" pitchFamily="82" charset="0"/>
              </a:rPr>
              <a:t>– изучение различных явлений, открытий, фактов на основе уникальных он-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latin typeface="Gabriola" panose="04040605051002020D02" pitchFamily="82" charset="0"/>
              </a:rPr>
              <a:t>лайн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Gabriola" panose="04040605051002020D02" pitchFamily="82" charset="0"/>
              </a:rPr>
              <a:t> источников.                                             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Gabriola" panose="04040605051002020D02" pitchFamily="82" charset="0"/>
              </a:rPr>
              <a:t>      </a:t>
            </a:r>
          </a:p>
          <a:p>
            <a:pPr lvl="1" algn="r">
              <a:lnSpc>
                <a:spcPct val="114000"/>
              </a:lnSpc>
              <a:spcBef>
                <a:spcPts val="600"/>
              </a:spcBef>
              <a:defRPr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Gabriola" panose="04040605051002020D02" pitchFamily="82" charset="0"/>
              </a:rPr>
              <a:t>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Gabriola" panose="04040605051002020D02" pitchFamily="82" charset="0"/>
                <a:hlinkClick r:id="rId2"/>
              </a:rPr>
              <a:t>К сокровищам родного слова…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Gabriola" panose="04040605051002020D02" pitchFamily="82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759005" y="205413"/>
            <a:ext cx="6086669" cy="1419225"/>
            <a:chOff x="2759005" y="205413"/>
            <a:chExt cx="6086669" cy="1419225"/>
          </a:xfrm>
        </p:grpSpPr>
        <p:sp>
          <p:nvSpPr>
            <p:cNvPr id="4" name="TextBox 3"/>
            <p:cNvSpPr txBox="1"/>
            <p:nvPr/>
          </p:nvSpPr>
          <p:spPr>
            <a:xfrm>
              <a:off x="2759005" y="286382"/>
              <a:ext cx="456266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400" b="1" dirty="0" smtClean="0">
                  <a:solidFill>
                    <a:srgbClr val="5800B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stral" panose="03090702030407020403" pitchFamily="66" charset="0"/>
                  <a:ea typeface="Tahoma" panose="020B0604030504040204" pitchFamily="34" charset="0"/>
                  <a:cs typeface="Tahoma" panose="020B0604030504040204" pitchFamily="34" charset="0"/>
                </a:rPr>
                <a:t>Виды заданий для</a:t>
              </a:r>
              <a:endParaRPr lang="ru-RU" sz="5400" b="1" dirty="0">
                <a:solidFill>
                  <a:srgbClr val="5800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5" name="Picture 4" descr="D:\20.02.2013 Веб-квест Выступление\bezymjannyj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21674" y="205413"/>
              <a:ext cx="1524000" cy="141922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val="52145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7241" y="1411180"/>
            <a:ext cx="8444203" cy="5004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 fontAlgn="auto">
              <a:lnSpc>
                <a:spcPct val="114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Gabriola" panose="04040605051002020D02" pitchFamily="82" charset="0"/>
              </a:rPr>
              <a:t>Создание базы данных по проблеме, все разделы которой готовят ученики.</a:t>
            </a:r>
          </a:p>
          <a:p>
            <a:pPr marL="914400" lvl="1" indent="-457200" fontAlgn="auto">
              <a:lnSpc>
                <a:spcPct val="114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Gabriola" panose="04040605051002020D02" pitchFamily="82" charset="0"/>
              </a:rPr>
              <a:t>Написание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Gabriola" panose="04040605051002020D02" pitchFamily="82" charset="0"/>
              </a:rPr>
              <a:t>интерактивной истории (ученики могут выбирать варианты продолжения работы; для этого каждый раз указываются два-три возможных направления; этот прием напоминает знаменитый выбор дороги у дорожного камня русскими богатырями из былин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Gabriola" panose="04040605051002020D02" pitchFamily="82" charset="0"/>
              </a:rPr>
              <a:t>).</a:t>
            </a:r>
          </a:p>
          <a:p>
            <a:pPr marL="914400" lvl="1" indent="-457200">
              <a:lnSpc>
                <a:spcPct val="114000"/>
              </a:lnSpc>
              <a:buFont typeface="Arial" panose="020B0604020202020204" pitchFamily="34" charset="0"/>
              <a:buChar char="•"/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Gabriola" panose="04040605051002020D02" pitchFamily="82" charset="0"/>
              </a:rPr>
              <a:t>Создание документа, дающего анализ какой-либо сложной проблемы и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Gabriola" panose="04040605051002020D02" pitchFamily="82" charset="0"/>
              </a:rPr>
              <a:t>приглашающей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Gabriola" panose="04040605051002020D02" pitchFamily="82" charset="0"/>
              </a:rPr>
              <a:t>учащихся согласиться или не согласиться с мнением авторов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Gabriola" panose="04040605051002020D02" pitchFamily="82" charset="0"/>
              </a:rPr>
              <a:t>.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Gabriola" panose="04040605051002020D02" pitchFamily="82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226767" y="169552"/>
            <a:ext cx="3867345" cy="1427585"/>
            <a:chOff x="4226767" y="169552"/>
            <a:chExt cx="3867345" cy="1427585"/>
          </a:xfrm>
        </p:grpSpPr>
        <p:sp>
          <p:nvSpPr>
            <p:cNvPr id="3" name="TextBox 2"/>
            <p:cNvSpPr txBox="1"/>
            <p:nvPr/>
          </p:nvSpPr>
          <p:spPr>
            <a:xfrm>
              <a:off x="4226767" y="169552"/>
              <a:ext cx="244462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600" b="1" dirty="0" smtClean="0">
                  <a:solidFill>
                    <a:srgbClr val="5800B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stral" panose="03090702030407020403" pitchFamily="66" charset="0"/>
                  <a:ea typeface="Tahoma" panose="020B0604030504040204" pitchFamily="34" charset="0"/>
                  <a:cs typeface="Tahoma" panose="020B0604030504040204" pitchFamily="34" charset="0"/>
                </a:rPr>
                <a:t>Формы</a:t>
              </a:r>
              <a:r>
                <a:rPr lang="ru-RU" sz="4400" b="1" dirty="0" smtClean="0">
                  <a:solidFill>
                    <a:srgbClr val="5800B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Print" panose="02000600000000000000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lang="ru-RU" sz="4400" b="1" dirty="0">
                <a:solidFill>
                  <a:srgbClr val="5800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4" name="Picture 4" descr="D:\20.02.2013 Веб-квест Выступление\bezymjannyj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70112" y="177912"/>
              <a:ext cx="1524000" cy="141922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val="302703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5233" y="1590427"/>
            <a:ext cx="8462866" cy="5004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 fontAlgn="auto">
              <a:lnSpc>
                <a:spcPct val="114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Gabriola" panose="04040605051002020D02" pitchFamily="82" charset="0"/>
              </a:rPr>
              <a:t>Интервью </a:t>
            </a:r>
            <a:r>
              <a:rPr lang="ru-RU" sz="2800" b="1" dirty="0" err="1">
                <a:solidFill>
                  <a:schemeClr val="accent5">
                    <a:lumMod val="50000"/>
                  </a:schemeClr>
                </a:solidFill>
                <a:latin typeface="Gabriola" panose="04040605051002020D02" pitchFamily="82" charset="0"/>
              </a:rPr>
              <a:t>online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Gabriola" panose="04040605051002020D02" pitchFamily="82" charset="0"/>
              </a:rPr>
              <a:t> с виртуальным персонажем. Ответы и вопросы разрабатываются учащимися, глубоко изучившими данную личность (это может быть политический деятель, литературный персонаж, известный ученый, инопланетянин и т.п.). Данный вариант работы лучше всего предлагать не отдельным ученикам, а мини-группе, получающей общую оценку </a:t>
            </a:r>
            <a:endParaRPr lang="ru-RU" sz="2800" b="1" dirty="0" smtClean="0">
              <a:solidFill>
                <a:schemeClr val="accent5">
                  <a:lumMod val="50000"/>
                </a:schemeClr>
              </a:solidFill>
              <a:latin typeface="Gabriola" panose="04040605051002020D02" pitchFamily="82" charset="0"/>
            </a:endParaRPr>
          </a:p>
          <a:p>
            <a:pPr marL="914400" lvl="1" indent="-457200" fontAlgn="auto">
              <a:lnSpc>
                <a:spcPct val="114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Gabriola" panose="04040605051002020D02" pitchFamily="82" charset="0"/>
              </a:rPr>
              <a:t>Продвижение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Gabriola" panose="04040605051002020D02" pitchFamily="82" charset="0"/>
              </a:rPr>
              <a:t>по маршруту (учащиеся отвечают на вопросы, получают ключи, баллы, фрагменты </a:t>
            </a:r>
            <a:r>
              <a:rPr lang="ru-RU" sz="2800" b="1" dirty="0" err="1">
                <a:solidFill>
                  <a:schemeClr val="accent5">
                    <a:lumMod val="50000"/>
                  </a:schemeClr>
                </a:solidFill>
                <a:latin typeface="Gabriola" panose="04040605051002020D02" pitchFamily="82" charset="0"/>
              </a:rPr>
              <a:t>пазла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Gabriola" panose="04040605051002020D02" pitchFamily="82" charset="0"/>
              </a:rPr>
              <a:t>, части слов или фраз и др.). Как правило, такой  веб-квест рассчитан на отдельных учеников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Gabriola" panose="04040605051002020D02" pitchFamily="82" charset="0"/>
              </a:rPr>
              <a:t>.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Gabriola" panose="04040605051002020D02" pitchFamily="82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4226767" y="169552"/>
            <a:ext cx="3867345" cy="1427585"/>
            <a:chOff x="4226767" y="169552"/>
            <a:chExt cx="3867345" cy="1427585"/>
          </a:xfrm>
        </p:grpSpPr>
        <p:sp>
          <p:nvSpPr>
            <p:cNvPr id="4" name="TextBox 3"/>
            <p:cNvSpPr txBox="1"/>
            <p:nvPr/>
          </p:nvSpPr>
          <p:spPr>
            <a:xfrm>
              <a:off x="4226767" y="169552"/>
              <a:ext cx="244462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600" b="1" dirty="0" smtClean="0">
                  <a:solidFill>
                    <a:srgbClr val="5800B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stral" panose="03090702030407020403" pitchFamily="66" charset="0"/>
                  <a:ea typeface="Tahoma" panose="020B0604030504040204" pitchFamily="34" charset="0"/>
                  <a:cs typeface="Tahoma" panose="020B0604030504040204" pitchFamily="34" charset="0"/>
                </a:rPr>
                <a:t>Формы</a:t>
              </a:r>
              <a:r>
                <a:rPr lang="ru-RU" sz="4400" b="1" dirty="0" smtClean="0">
                  <a:solidFill>
                    <a:srgbClr val="5800B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Print" panose="02000600000000000000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lang="ru-RU" sz="4400" b="1" dirty="0">
                <a:solidFill>
                  <a:srgbClr val="5800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5" name="Picture 4" descr="D:\20.02.2013 Веб-квест Выступление\bezymjannyj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70112" y="177912"/>
              <a:ext cx="1524000" cy="141922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val="28453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20.02.2013 Веб-квест Выступление\bezymjanny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0112" y="177912"/>
            <a:ext cx="1524000" cy="1419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3069582" y="167444"/>
            <a:ext cx="36123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5800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  <a:ea typeface="Tahoma" panose="020B0604030504040204" pitchFamily="34" charset="0"/>
                <a:cs typeface="Tahoma" panose="020B0604030504040204" pitchFamily="34" charset="0"/>
              </a:rPr>
              <a:t>Что такое</a:t>
            </a:r>
            <a:r>
              <a:rPr lang="ru-RU" sz="3600" b="1" dirty="0" smtClean="0">
                <a:solidFill>
                  <a:srgbClr val="5800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3600" b="1" dirty="0">
              <a:solidFill>
                <a:srgbClr val="5800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91968" y="1635530"/>
            <a:ext cx="8680451" cy="4253221"/>
            <a:chOff x="211137" y="1364089"/>
            <a:chExt cx="8680451" cy="4253221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gray">
            <a:xfrm rot="17973186">
              <a:off x="4615656" y="2331244"/>
              <a:ext cx="792163" cy="288925"/>
            </a:xfrm>
            <a:prstGeom prst="rightArrow">
              <a:avLst>
                <a:gd name="adj1" fmla="val 35167"/>
                <a:gd name="adj2" fmla="val 111029"/>
              </a:avLst>
            </a:prstGeom>
            <a:gradFill rotWithShape="1">
              <a:gsLst>
                <a:gs pos="0">
                  <a:schemeClr val="accent1">
                    <a:gamma/>
                    <a:shade val="89020"/>
                    <a:invGamma/>
                    <a:alpha val="0"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gray">
            <a:xfrm rot="3465783">
              <a:off x="4615657" y="4495006"/>
              <a:ext cx="792162" cy="288925"/>
            </a:xfrm>
            <a:prstGeom prst="rightArrow">
              <a:avLst>
                <a:gd name="adj1" fmla="val 35167"/>
                <a:gd name="adj2" fmla="val 111028"/>
              </a:avLst>
            </a:prstGeom>
            <a:gradFill rotWithShape="1">
              <a:gsLst>
                <a:gs pos="0">
                  <a:schemeClr val="accent1">
                    <a:gamma/>
                    <a:shade val="89020"/>
                    <a:invGamma/>
                    <a:alpha val="0"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gray">
            <a:xfrm rot="14369022">
              <a:off x="3396456" y="2407444"/>
              <a:ext cx="792163" cy="288925"/>
            </a:xfrm>
            <a:prstGeom prst="rightArrow">
              <a:avLst>
                <a:gd name="adj1" fmla="val 35167"/>
                <a:gd name="adj2" fmla="val 111029"/>
              </a:avLst>
            </a:prstGeom>
            <a:gradFill rotWithShape="1">
              <a:gsLst>
                <a:gs pos="0">
                  <a:schemeClr val="accent1">
                    <a:gamma/>
                    <a:shade val="89020"/>
                    <a:invGamma/>
                    <a:alpha val="0"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gray">
            <a:xfrm rot="7535209">
              <a:off x="3358356" y="4461669"/>
              <a:ext cx="792163" cy="288925"/>
            </a:xfrm>
            <a:prstGeom prst="rightArrow">
              <a:avLst>
                <a:gd name="adj1" fmla="val 35167"/>
                <a:gd name="adj2" fmla="val 111029"/>
              </a:avLst>
            </a:prstGeom>
            <a:gradFill rotWithShape="1">
              <a:gsLst>
                <a:gs pos="0">
                  <a:schemeClr val="accent1">
                    <a:gamma/>
                    <a:shade val="89020"/>
                    <a:invGamma/>
                    <a:alpha val="0"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gray">
            <a:xfrm>
              <a:off x="5194300" y="3459163"/>
              <a:ext cx="792163" cy="288925"/>
            </a:xfrm>
            <a:prstGeom prst="rightArrow">
              <a:avLst>
                <a:gd name="adj1" fmla="val 35167"/>
                <a:gd name="adj2" fmla="val 111029"/>
              </a:avLst>
            </a:prstGeom>
            <a:gradFill rotWithShape="1">
              <a:gsLst>
                <a:gs pos="0">
                  <a:schemeClr val="accent1">
                    <a:gamma/>
                    <a:shade val="89020"/>
                    <a:invGamma/>
                    <a:alpha val="0"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0" name="AutoShape 8"/>
            <p:cNvSpPr>
              <a:spLocks noChangeArrowheads="1"/>
            </p:cNvSpPr>
            <p:nvPr/>
          </p:nvSpPr>
          <p:spPr bwMode="gray">
            <a:xfrm rot="10800000">
              <a:off x="2784475" y="3452813"/>
              <a:ext cx="863600" cy="288925"/>
            </a:xfrm>
            <a:prstGeom prst="rightArrow">
              <a:avLst>
                <a:gd name="adj1" fmla="val 35167"/>
                <a:gd name="adj2" fmla="val 121041"/>
              </a:avLst>
            </a:prstGeom>
            <a:gradFill rotWithShape="1">
              <a:gsLst>
                <a:gs pos="0">
                  <a:schemeClr val="accent1">
                    <a:gamma/>
                    <a:shade val="89020"/>
                    <a:invGamma/>
                    <a:alpha val="0"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2562225" y="1700027"/>
              <a:ext cx="3743325" cy="3744913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grpSp>
          <p:nvGrpSpPr>
            <p:cNvPr id="12" name="Group 10"/>
            <p:cNvGrpSpPr>
              <a:grpSpLocks/>
            </p:cNvGrpSpPr>
            <p:nvPr/>
          </p:nvGrpSpPr>
          <p:grpSpPr bwMode="auto">
            <a:xfrm>
              <a:off x="3267075" y="1749425"/>
              <a:ext cx="360363" cy="360363"/>
              <a:chOff x="1973" y="1706"/>
              <a:chExt cx="227" cy="227"/>
            </a:xfrm>
          </p:grpSpPr>
          <p:sp>
            <p:nvSpPr>
              <p:cNvPr id="34" name="Oval 11"/>
              <p:cNvSpPr>
                <a:spLocks noChangeArrowheads="1"/>
              </p:cNvSpPr>
              <p:nvPr/>
            </p:nvSpPr>
            <p:spPr bwMode="gray">
              <a:xfrm>
                <a:off x="1973" y="1706"/>
                <a:ext cx="227" cy="22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33725"/>
                      <a:invGamma/>
                    </a:schemeClr>
                  </a:gs>
                  <a:gs pos="100000">
                    <a:schemeClr val="hlink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5" name="Oval 12"/>
              <p:cNvSpPr>
                <a:spLocks noChangeArrowheads="1"/>
              </p:cNvSpPr>
              <p:nvPr/>
            </p:nvSpPr>
            <p:spPr bwMode="gray">
              <a:xfrm>
                <a:off x="1983" y="1725"/>
                <a:ext cx="141" cy="14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33725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grpSp>
          <p:nvGrpSpPr>
            <p:cNvPr id="13" name="Group 13"/>
            <p:cNvGrpSpPr>
              <a:grpSpLocks/>
            </p:cNvGrpSpPr>
            <p:nvPr/>
          </p:nvGrpSpPr>
          <p:grpSpPr bwMode="auto">
            <a:xfrm>
              <a:off x="2322513" y="3405188"/>
              <a:ext cx="360362" cy="360362"/>
              <a:chOff x="1565" y="2659"/>
              <a:chExt cx="227" cy="227"/>
            </a:xfrm>
          </p:grpSpPr>
          <p:sp>
            <p:nvSpPr>
              <p:cNvPr id="32" name="Oval 14"/>
              <p:cNvSpPr>
                <a:spLocks noChangeArrowheads="1"/>
              </p:cNvSpPr>
              <p:nvPr/>
            </p:nvSpPr>
            <p:spPr bwMode="gray">
              <a:xfrm>
                <a:off x="1565" y="2659"/>
                <a:ext cx="227" cy="22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33725"/>
                      <a:invGamma/>
                    </a:schemeClr>
                  </a:gs>
                  <a:gs pos="100000">
                    <a:schemeClr val="hlink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3" name="Oval 15"/>
              <p:cNvSpPr>
                <a:spLocks noChangeArrowheads="1"/>
              </p:cNvSpPr>
              <p:nvPr/>
            </p:nvSpPr>
            <p:spPr bwMode="gray">
              <a:xfrm>
                <a:off x="1575" y="2678"/>
                <a:ext cx="141" cy="14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33725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grpSp>
          <p:nvGrpSpPr>
            <p:cNvPr id="14" name="Group 16"/>
            <p:cNvGrpSpPr>
              <a:grpSpLocks/>
            </p:cNvGrpSpPr>
            <p:nvPr/>
          </p:nvGrpSpPr>
          <p:grpSpPr bwMode="auto">
            <a:xfrm>
              <a:off x="3186113" y="4948238"/>
              <a:ext cx="360362" cy="360362"/>
              <a:chOff x="2109" y="3612"/>
              <a:chExt cx="227" cy="227"/>
            </a:xfrm>
          </p:grpSpPr>
          <p:sp>
            <p:nvSpPr>
              <p:cNvPr id="30" name="Oval 17"/>
              <p:cNvSpPr>
                <a:spLocks noChangeArrowheads="1"/>
              </p:cNvSpPr>
              <p:nvPr/>
            </p:nvSpPr>
            <p:spPr bwMode="gray">
              <a:xfrm>
                <a:off x="2109" y="3612"/>
                <a:ext cx="227" cy="22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33725"/>
                      <a:invGamma/>
                    </a:schemeClr>
                  </a:gs>
                  <a:gs pos="100000">
                    <a:schemeClr val="hlink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1" name="Oval 18"/>
              <p:cNvSpPr>
                <a:spLocks noChangeArrowheads="1"/>
              </p:cNvSpPr>
              <p:nvPr/>
            </p:nvSpPr>
            <p:spPr bwMode="gray">
              <a:xfrm>
                <a:off x="2119" y="3631"/>
                <a:ext cx="141" cy="14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33725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grpSp>
          <p:nvGrpSpPr>
            <p:cNvPr id="15" name="Group 19"/>
            <p:cNvGrpSpPr>
              <a:grpSpLocks/>
            </p:cNvGrpSpPr>
            <p:nvPr/>
          </p:nvGrpSpPr>
          <p:grpSpPr bwMode="auto">
            <a:xfrm>
              <a:off x="5116513" y="1728788"/>
              <a:ext cx="360362" cy="360362"/>
              <a:chOff x="3470" y="1706"/>
              <a:chExt cx="227" cy="227"/>
            </a:xfrm>
          </p:grpSpPr>
          <p:sp>
            <p:nvSpPr>
              <p:cNvPr id="28" name="Oval 20"/>
              <p:cNvSpPr>
                <a:spLocks noChangeArrowheads="1"/>
              </p:cNvSpPr>
              <p:nvPr/>
            </p:nvSpPr>
            <p:spPr bwMode="gray">
              <a:xfrm>
                <a:off x="3470" y="1706"/>
                <a:ext cx="227" cy="22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33725"/>
                      <a:invGamma/>
                    </a:schemeClr>
                  </a:gs>
                  <a:gs pos="100000">
                    <a:schemeClr val="hlink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9" name="Oval 21"/>
              <p:cNvSpPr>
                <a:spLocks noChangeArrowheads="1"/>
              </p:cNvSpPr>
              <p:nvPr/>
            </p:nvSpPr>
            <p:spPr bwMode="gray">
              <a:xfrm>
                <a:off x="3480" y="1725"/>
                <a:ext cx="141" cy="14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33725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grpSp>
          <p:nvGrpSpPr>
            <p:cNvPr id="16" name="Group 22"/>
            <p:cNvGrpSpPr>
              <a:grpSpLocks/>
            </p:cNvGrpSpPr>
            <p:nvPr/>
          </p:nvGrpSpPr>
          <p:grpSpPr bwMode="auto">
            <a:xfrm>
              <a:off x="6065838" y="3405188"/>
              <a:ext cx="360362" cy="360362"/>
              <a:chOff x="3923" y="2659"/>
              <a:chExt cx="227" cy="227"/>
            </a:xfrm>
          </p:grpSpPr>
          <p:sp>
            <p:nvSpPr>
              <p:cNvPr id="26" name="Oval 23"/>
              <p:cNvSpPr>
                <a:spLocks noChangeArrowheads="1"/>
              </p:cNvSpPr>
              <p:nvPr/>
            </p:nvSpPr>
            <p:spPr bwMode="gray">
              <a:xfrm>
                <a:off x="3923" y="2659"/>
                <a:ext cx="227" cy="22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33725"/>
                      <a:invGamma/>
                    </a:schemeClr>
                  </a:gs>
                  <a:gs pos="100000">
                    <a:schemeClr val="hlink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7" name="Oval 24"/>
              <p:cNvSpPr>
                <a:spLocks noChangeArrowheads="1"/>
              </p:cNvSpPr>
              <p:nvPr/>
            </p:nvSpPr>
            <p:spPr bwMode="gray">
              <a:xfrm>
                <a:off x="3933" y="2678"/>
                <a:ext cx="141" cy="14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33725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grpSp>
          <p:nvGrpSpPr>
            <p:cNvPr id="17" name="Group 25"/>
            <p:cNvGrpSpPr>
              <a:grpSpLocks/>
            </p:cNvGrpSpPr>
            <p:nvPr/>
          </p:nvGrpSpPr>
          <p:grpSpPr bwMode="auto">
            <a:xfrm>
              <a:off x="5172075" y="5005388"/>
              <a:ext cx="360363" cy="360362"/>
              <a:chOff x="3515" y="3521"/>
              <a:chExt cx="227" cy="227"/>
            </a:xfrm>
          </p:grpSpPr>
          <p:sp>
            <p:nvSpPr>
              <p:cNvPr id="24" name="Oval 26"/>
              <p:cNvSpPr>
                <a:spLocks noChangeArrowheads="1"/>
              </p:cNvSpPr>
              <p:nvPr/>
            </p:nvSpPr>
            <p:spPr bwMode="gray">
              <a:xfrm>
                <a:off x="3515" y="3521"/>
                <a:ext cx="227" cy="22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33725"/>
                      <a:invGamma/>
                    </a:schemeClr>
                  </a:gs>
                  <a:gs pos="100000">
                    <a:schemeClr val="hlink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5" name="Oval 27"/>
              <p:cNvSpPr>
                <a:spLocks noChangeArrowheads="1"/>
              </p:cNvSpPr>
              <p:nvPr/>
            </p:nvSpPr>
            <p:spPr bwMode="gray">
              <a:xfrm>
                <a:off x="3525" y="3540"/>
                <a:ext cx="141" cy="14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33725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sp>
          <p:nvSpPr>
            <p:cNvPr id="18" name="Text Box 38"/>
            <p:cNvSpPr txBox="1">
              <a:spLocks noChangeArrowheads="1"/>
            </p:cNvSpPr>
            <p:nvPr/>
          </p:nvSpPr>
          <p:spPr bwMode="auto">
            <a:xfrm>
              <a:off x="5553075" y="1456163"/>
              <a:ext cx="266932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2400" b="1" dirty="0">
                  <a:solidFill>
                    <a:schemeClr val="tx2"/>
                  </a:solidFill>
                  <a:latin typeface="Gabriola" panose="04040605051002020D02" pitchFamily="82" charset="0"/>
                </a:rPr>
                <a:t>Развитие читательских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2400" b="1" dirty="0">
                  <a:solidFill>
                    <a:schemeClr val="tx2"/>
                  </a:solidFill>
                  <a:latin typeface="Gabriola" panose="04040605051002020D02" pitchFamily="82" charset="0"/>
                </a:rPr>
                <a:t>компетенций</a:t>
              </a:r>
              <a:endParaRPr lang="en-US" altLang="ru-RU" sz="2400" b="1" dirty="0">
                <a:solidFill>
                  <a:schemeClr val="tx2"/>
                </a:solidFill>
                <a:latin typeface="Gabriola" panose="04040605051002020D02" pitchFamily="82" charset="0"/>
              </a:endParaRPr>
            </a:p>
          </p:txBody>
        </p:sp>
        <p:sp>
          <p:nvSpPr>
            <p:cNvPr id="19" name="Text Box 39"/>
            <p:cNvSpPr txBox="1">
              <a:spLocks noChangeArrowheads="1"/>
            </p:cNvSpPr>
            <p:nvPr/>
          </p:nvSpPr>
          <p:spPr bwMode="auto">
            <a:xfrm>
              <a:off x="211137" y="1364089"/>
              <a:ext cx="3214688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2400" b="1" dirty="0">
                  <a:solidFill>
                    <a:schemeClr val="tx2"/>
                  </a:solidFill>
                  <a:latin typeface="Gabriola" panose="04040605051002020D02" pitchFamily="82" charset="0"/>
                </a:rPr>
                <a:t>Тренировка и развитие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2400" b="1" dirty="0">
                  <a:solidFill>
                    <a:schemeClr val="tx2"/>
                  </a:solidFill>
                  <a:latin typeface="Gabriola" panose="04040605051002020D02" pitchFamily="82" charset="0"/>
                </a:rPr>
                <a:t>навыков информационной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2400" b="1" dirty="0">
                  <a:solidFill>
                    <a:schemeClr val="tx2"/>
                  </a:solidFill>
                  <a:latin typeface="Gabriola" panose="04040605051002020D02" pitchFamily="82" charset="0"/>
                </a:rPr>
                <a:t>деятельности</a:t>
              </a:r>
              <a:endParaRPr lang="en-US" altLang="ru-RU" sz="2400" b="1" dirty="0">
                <a:solidFill>
                  <a:schemeClr val="tx2"/>
                </a:solidFill>
                <a:latin typeface="Gabriola" panose="04040605051002020D02" pitchFamily="82" charset="0"/>
              </a:endParaRPr>
            </a:p>
          </p:txBody>
        </p:sp>
        <p:sp>
          <p:nvSpPr>
            <p:cNvPr id="20" name="Text Box 40"/>
            <p:cNvSpPr txBox="1">
              <a:spLocks noChangeArrowheads="1"/>
            </p:cNvSpPr>
            <p:nvPr/>
          </p:nvSpPr>
          <p:spPr bwMode="auto">
            <a:xfrm>
              <a:off x="6500813" y="3214688"/>
              <a:ext cx="2390775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2400" b="1" dirty="0">
                  <a:solidFill>
                    <a:schemeClr val="tx2"/>
                  </a:solidFill>
                  <a:latin typeface="Gabriola" panose="04040605051002020D02" pitchFamily="82" charset="0"/>
                </a:rPr>
                <a:t>Способ формирования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2400" b="1" dirty="0">
                  <a:solidFill>
                    <a:schemeClr val="tx2"/>
                  </a:solidFill>
                  <a:latin typeface="Gabriola" panose="04040605051002020D02" pitchFamily="82" charset="0"/>
                </a:rPr>
                <a:t>мотивации</a:t>
              </a:r>
              <a:endParaRPr lang="en-US" altLang="ru-RU" sz="2400" b="1" dirty="0">
                <a:solidFill>
                  <a:schemeClr val="tx2"/>
                </a:solidFill>
                <a:latin typeface="Gabriola" panose="04040605051002020D02" pitchFamily="82" charset="0"/>
              </a:endParaRPr>
            </a:p>
          </p:txBody>
        </p:sp>
        <p:sp>
          <p:nvSpPr>
            <p:cNvPr id="21" name="Text Box 41"/>
            <p:cNvSpPr txBox="1">
              <a:spLocks noChangeArrowheads="1"/>
            </p:cNvSpPr>
            <p:nvPr/>
          </p:nvSpPr>
          <p:spPr bwMode="auto">
            <a:xfrm>
              <a:off x="5553075" y="5029200"/>
              <a:ext cx="252344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2400" b="1" dirty="0">
                  <a:solidFill>
                    <a:schemeClr val="tx2"/>
                  </a:solidFill>
                  <a:latin typeface="Gabriola" panose="04040605051002020D02" pitchFamily="82" charset="0"/>
                </a:rPr>
                <a:t>Междисциплинарность</a:t>
              </a:r>
              <a:endParaRPr lang="en-US" altLang="ru-RU" sz="2400" b="1" dirty="0">
                <a:solidFill>
                  <a:schemeClr val="tx2"/>
                </a:solidFill>
                <a:latin typeface="Gabriola" panose="04040605051002020D02" pitchFamily="82" charset="0"/>
              </a:endParaRPr>
            </a:p>
          </p:txBody>
        </p:sp>
        <p:sp>
          <p:nvSpPr>
            <p:cNvPr id="22" name="Text Box 42"/>
            <p:cNvSpPr txBox="1">
              <a:spLocks noChangeArrowheads="1"/>
            </p:cNvSpPr>
            <p:nvPr/>
          </p:nvSpPr>
          <p:spPr bwMode="auto">
            <a:xfrm>
              <a:off x="382632" y="3143250"/>
              <a:ext cx="1866856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2400" b="1" dirty="0">
                  <a:solidFill>
                    <a:schemeClr val="tx2"/>
                  </a:solidFill>
                  <a:latin typeface="Gabriola" panose="04040605051002020D02" pitchFamily="82" charset="0"/>
                </a:rPr>
                <a:t>Развитие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2400" b="1" dirty="0">
                  <a:solidFill>
                    <a:schemeClr val="tx2"/>
                  </a:solidFill>
                  <a:latin typeface="Gabriola" panose="04040605051002020D02" pitchFamily="82" charset="0"/>
                </a:rPr>
                <a:t>творческого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2400" b="1" dirty="0">
                  <a:solidFill>
                    <a:schemeClr val="tx2"/>
                  </a:solidFill>
                  <a:latin typeface="Gabriola" panose="04040605051002020D02" pitchFamily="82" charset="0"/>
                </a:rPr>
                <a:t>потенциала</a:t>
              </a:r>
              <a:endParaRPr lang="en-US" altLang="ru-RU" sz="2400" b="1" dirty="0">
                <a:solidFill>
                  <a:schemeClr val="tx2"/>
                </a:solidFill>
                <a:latin typeface="Gabriola" panose="04040605051002020D02" pitchFamily="82" charset="0"/>
              </a:endParaRPr>
            </a:p>
          </p:txBody>
        </p:sp>
        <p:sp>
          <p:nvSpPr>
            <p:cNvPr id="23" name="Text Box 43"/>
            <p:cNvSpPr txBox="1">
              <a:spLocks noChangeArrowheads="1"/>
            </p:cNvSpPr>
            <p:nvPr/>
          </p:nvSpPr>
          <p:spPr bwMode="auto">
            <a:xfrm>
              <a:off x="214313" y="4786313"/>
              <a:ext cx="294481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2400" b="1" dirty="0">
                  <a:solidFill>
                    <a:schemeClr val="tx2"/>
                  </a:solidFill>
                  <a:latin typeface="Gabriola" panose="04040605051002020D02" pitchFamily="82" charset="0"/>
                </a:rPr>
                <a:t>Развитие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2400" b="1" dirty="0">
                  <a:solidFill>
                    <a:schemeClr val="tx2"/>
                  </a:solidFill>
                  <a:latin typeface="Gabriola" panose="04040605051002020D02" pitchFamily="82" charset="0"/>
                </a:rPr>
                <a:t>коммуникативных умений</a:t>
              </a:r>
              <a:endParaRPr lang="en-US" altLang="ru-RU" sz="2400" b="1" dirty="0">
                <a:solidFill>
                  <a:schemeClr val="tx2"/>
                </a:solidFill>
                <a:latin typeface="Gabriola" panose="04040605051002020D02" pitchFamily="82" charset="0"/>
              </a:endParaRPr>
            </a:p>
          </p:txBody>
        </p:sp>
      </p:grpSp>
      <p:sp>
        <p:nvSpPr>
          <p:cNvPr id="36" name="Oval 31"/>
          <p:cNvSpPr>
            <a:spLocks noChangeArrowheads="1"/>
          </p:cNvSpPr>
          <p:nvPr/>
        </p:nvSpPr>
        <p:spPr bwMode="gray">
          <a:xfrm>
            <a:off x="3728906" y="2974159"/>
            <a:ext cx="1690688" cy="1690688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63529"/>
                  <a:invGamma/>
                </a:schemeClr>
              </a:gs>
              <a:gs pos="100000">
                <a:schemeClr val="hlink">
                  <a:alpha val="0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37" name="Oval 29"/>
          <p:cNvSpPr>
            <a:spLocks noChangeArrowheads="1"/>
          </p:cNvSpPr>
          <p:nvPr/>
        </p:nvSpPr>
        <p:spPr bwMode="gray">
          <a:xfrm>
            <a:off x="3601906" y="2858749"/>
            <a:ext cx="1944687" cy="1944687"/>
          </a:xfrm>
          <a:prstGeom prst="ellipse">
            <a:avLst/>
          </a:prstGeom>
          <a:gradFill rotWithShape="1">
            <a:gsLst>
              <a:gs pos="0">
                <a:schemeClr val="hlink">
                  <a:alpha val="32001"/>
                </a:schemeClr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38" name="Text Box 37"/>
          <p:cNvSpPr txBox="1">
            <a:spLocks noChangeArrowheads="1"/>
          </p:cNvSpPr>
          <p:nvPr/>
        </p:nvSpPr>
        <p:spPr bwMode="gray">
          <a:xfrm>
            <a:off x="4090426" y="3559946"/>
            <a:ext cx="10358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Квест</a:t>
            </a:r>
            <a:endParaRPr lang="en-US" altLang="ru-RU" sz="28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91969" y="6112081"/>
            <a:ext cx="8538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ct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/>
                </a:solidFill>
                <a:latin typeface="Gabriola" panose="04040605051002020D02" pitchFamily="82" charset="0"/>
              </a:rPr>
              <a:t>Методический потенциал </a:t>
            </a:r>
            <a:r>
              <a:rPr lang="ru-RU" sz="2800" b="1" dirty="0" smtClean="0">
                <a:solidFill>
                  <a:schemeClr val="tx2"/>
                </a:solidFill>
                <a:latin typeface="Gabriola" panose="04040605051002020D02" pitchFamily="82" charset="0"/>
              </a:rPr>
              <a:t> квестовых </a:t>
            </a:r>
            <a:r>
              <a:rPr lang="ru-RU" sz="2800" b="1" dirty="0">
                <a:solidFill>
                  <a:schemeClr val="tx2"/>
                </a:solidFill>
                <a:latin typeface="Gabriola" panose="04040605051002020D02" pitchFamily="82" charset="0"/>
              </a:rPr>
              <a:t>технологий</a:t>
            </a:r>
          </a:p>
        </p:txBody>
      </p:sp>
    </p:spTree>
    <p:extLst>
      <p:ext uri="{BB962C8B-B14F-4D97-AF65-F5344CB8AC3E}">
        <p14:creationId xmlns:p14="http://schemas.microsoft.com/office/powerpoint/2010/main" val="191848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8540" y="1846603"/>
            <a:ext cx="8360226" cy="4513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Gabriola" panose="04040605051002020D02" pitchFamily="82" charset="0"/>
              </a:rPr>
              <a:t>«Что? Для чего? Для кого?» Определяем тему, цель и задачи квеста.</a:t>
            </a:r>
          </a:p>
          <a:p>
            <a:pPr marL="914400" lvl="1" indent="-45720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Gabriola" panose="04040605051002020D02" pitchFamily="82" charset="0"/>
              </a:rPr>
              <a:t>«Все дороги  ведут… на сайт». Создаем сайт (блог, вики-страницу, на которой размещаем  информацию о </a:t>
            </a:r>
            <a:r>
              <a:rPr lang="ru-RU" sz="2800" b="1" dirty="0" err="1">
                <a:solidFill>
                  <a:schemeClr val="accent5">
                    <a:lumMod val="50000"/>
                  </a:schemeClr>
                </a:solidFill>
                <a:latin typeface="Gabriola" panose="04040605051002020D02" pitchFamily="82" charset="0"/>
              </a:rPr>
              <a:t>квесте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Gabriola" panose="04040605051002020D02" pitchFamily="82" charset="0"/>
              </a:rPr>
              <a:t>, порядок выполнения,   задания , ответы, ведем обсуждение).</a:t>
            </a:r>
          </a:p>
          <a:p>
            <a:pPr marL="914400" lvl="1" indent="-45720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Gabriola" panose="04040605051002020D02" pitchFamily="82" charset="0"/>
              </a:rPr>
              <a:t>«В любом месте всегда  хорошо вместе».  Учащиеся объединяются в группы, придумывают название, распределяют роли, задания и отправляются по маршруту.</a:t>
            </a:r>
          </a:p>
          <a:p>
            <a:pPr marL="914400" lvl="1" indent="-45720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ru-RU" sz="2800" b="1" dirty="0">
              <a:solidFill>
                <a:schemeClr val="accent5">
                  <a:lumMod val="50000"/>
                </a:schemeClr>
              </a:solidFill>
              <a:latin typeface="Gabriola" panose="04040605051002020D02" pitchFamily="82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211356" y="177912"/>
            <a:ext cx="5882756" cy="1419225"/>
            <a:chOff x="2211356" y="177912"/>
            <a:chExt cx="5882756" cy="1419225"/>
          </a:xfrm>
        </p:grpSpPr>
        <p:sp>
          <p:nvSpPr>
            <p:cNvPr id="5" name="TextBox 4"/>
            <p:cNvSpPr txBox="1"/>
            <p:nvPr/>
          </p:nvSpPr>
          <p:spPr>
            <a:xfrm>
              <a:off x="2211356" y="393487"/>
              <a:ext cx="459066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 smtClean="0">
                  <a:solidFill>
                    <a:srgbClr val="5800B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Print" panose="02000600000000000000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С чего начать </a:t>
              </a:r>
              <a:endParaRPr lang="ru-RU" sz="4400" b="1" dirty="0">
                <a:solidFill>
                  <a:srgbClr val="5800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6" name="Picture 4" descr="D:\20.02.2013 Веб-квест Выступление\bezymjannyj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70112" y="177912"/>
              <a:ext cx="1524000" cy="141922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val="311264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7118" y="2018676"/>
            <a:ext cx="7940351" cy="3530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Gabriola" panose="04040605051002020D02" pitchFamily="82" charset="0"/>
              </a:rPr>
              <a:t>«Путешествуем осознанно и избегаем опасностей!» (источники информации всегда «под рукой»).</a:t>
            </a:r>
          </a:p>
          <a:p>
            <a:pPr marL="914400" lvl="1" indent="-45720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Gabriola" panose="04040605051002020D02" pitchFamily="82" charset="0"/>
              </a:rPr>
              <a:t>«Творим вместе!» Создаем  </a:t>
            </a:r>
            <a:r>
              <a:rPr lang="ru-RU" sz="2800" b="1" dirty="0" err="1">
                <a:solidFill>
                  <a:schemeClr val="accent5">
                    <a:lumMod val="50000"/>
                  </a:schemeClr>
                </a:solidFill>
                <a:latin typeface="Gabriola" panose="04040605051002020D02" pitchFamily="82" charset="0"/>
              </a:rPr>
              <a:t>плэйкасты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Gabriola" panose="04040605051002020D02" pitchFamily="82" charset="0"/>
              </a:rPr>
              <a:t>, альбомы, коллажи, пишем истории,  ведем дневники, собираем </a:t>
            </a:r>
            <a:r>
              <a:rPr lang="ru-RU" sz="2800" b="1" dirty="0" err="1">
                <a:solidFill>
                  <a:schemeClr val="accent5">
                    <a:lumMod val="50000"/>
                  </a:schemeClr>
                </a:solidFill>
                <a:latin typeface="Gabriola" panose="04040605051002020D02" pitchFamily="82" charset="0"/>
              </a:rPr>
              <a:t>пазлы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Gabriola" panose="04040605051002020D02" pitchFamily="82" charset="0"/>
              </a:rPr>
              <a:t>, прокладываем маршруты и т.д. Результаты выполнения заданий размещаем на блоге, сайте, Вики-странице, Гугл-группе. </a:t>
            </a:r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2211356" y="177912"/>
            <a:ext cx="5882756" cy="1419225"/>
            <a:chOff x="2211356" y="177912"/>
            <a:chExt cx="5882756" cy="1419225"/>
          </a:xfrm>
        </p:grpSpPr>
        <p:sp>
          <p:nvSpPr>
            <p:cNvPr id="4" name="TextBox 3"/>
            <p:cNvSpPr txBox="1"/>
            <p:nvPr/>
          </p:nvSpPr>
          <p:spPr>
            <a:xfrm>
              <a:off x="2211356" y="393487"/>
              <a:ext cx="459066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 smtClean="0">
                  <a:solidFill>
                    <a:srgbClr val="5800B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Print" panose="02000600000000000000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С чего начать </a:t>
              </a:r>
              <a:endParaRPr lang="ru-RU" sz="4400" b="1" dirty="0">
                <a:solidFill>
                  <a:srgbClr val="5800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5" name="Picture 4" descr="D:\20.02.2013 Веб-квест Выступление\bezymjannyj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70112" y="177912"/>
              <a:ext cx="1524000" cy="141922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val="141091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3690" y="2677886"/>
            <a:ext cx="64194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hlinkClick r:id="rId2"/>
              </a:rPr>
              <a:t>Сервисы </a:t>
            </a:r>
            <a:r>
              <a:rPr lang="en-US" dirty="0" smtClean="0">
                <a:hlinkClick r:id="rId2"/>
              </a:rPr>
              <a:t>Web 2.0</a:t>
            </a:r>
            <a:endParaRPr lang="ru-RU" dirty="0" smtClean="0">
              <a:hlinkClick r:id="rId3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hlinkClick r:id="rId3"/>
              </a:rPr>
              <a:t>Создать </a:t>
            </a:r>
            <a:r>
              <a:rPr lang="ru-RU" dirty="0" smtClean="0">
                <a:hlinkClick r:id="rId3"/>
              </a:rPr>
              <a:t>стенгазету</a:t>
            </a:r>
            <a:r>
              <a:rPr lang="ru-RU" dirty="0" smtClean="0"/>
              <a:t>      </a:t>
            </a:r>
            <a:r>
              <a:rPr lang="ru-RU" dirty="0" smtClean="0">
                <a:hlinkClick r:id="rId4"/>
              </a:rPr>
              <a:t>пример</a:t>
            </a:r>
            <a:r>
              <a:rPr lang="ru-RU" dirty="0" smtClean="0"/>
              <a:t>   </a:t>
            </a:r>
            <a:r>
              <a:rPr lang="ru-RU" dirty="0" smtClean="0">
                <a:hlinkClick r:id="rId5"/>
              </a:rPr>
              <a:t>пример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hlinkClick r:id="rId6"/>
              </a:rPr>
              <a:t>Как работать в </a:t>
            </a:r>
            <a:r>
              <a:rPr lang="ru-RU" dirty="0" err="1">
                <a:hlinkClick r:id="rId6"/>
              </a:rPr>
              <a:t>Image</a:t>
            </a:r>
            <a:r>
              <a:rPr lang="ru-RU" dirty="0">
                <a:hlinkClick r:id="rId6"/>
              </a:rPr>
              <a:t> </a:t>
            </a:r>
            <a:r>
              <a:rPr lang="ru-RU" dirty="0" err="1" smtClean="0">
                <a:hlinkClick r:id="rId6"/>
              </a:rPr>
              <a:t>Chef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hlinkClick r:id="rId7"/>
              </a:rPr>
              <a:t>Денотатный граф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561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464988"/>
              </p:ext>
            </p:extLst>
          </p:nvPr>
        </p:nvGraphicFramePr>
        <p:xfrm>
          <a:off x="899592" y="655416"/>
          <a:ext cx="7128792" cy="54378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76264"/>
                <a:gridCol w="2376264"/>
                <a:gridCol w="2376264"/>
              </a:tblGrid>
              <a:tr h="4958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sng">
                          <a:effectLst/>
                          <a:hlinkClick r:id="rId2"/>
                        </a:rPr>
                        <a:t/>
                      </a:r>
                      <a:br>
                        <a:rPr lang="ru-RU" sz="900" u="sng">
                          <a:effectLst/>
                          <a:hlinkClick r:id="rId2"/>
                        </a:rPr>
                      </a:br>
                      <a:r>
                        <a:rPr lang="ru-RU" sz="1100">
                          <a:effectLst/>
                        </a:rPr>
                        <a:t>Виды упражнений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Пример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Ссылка на инструкцию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8296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Создание кроссвордов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>
                          <a:effectLst/>
                          <a:hlinkClick r:id="rId3"/>
                        </a:rPr>
                        <a:t>Кроссворд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>
                          <a:effectLst/>
                          <a:hlinkClick r:id="rId4"/>
                        </a:rPr>
                        <a:t>Создание упражнения Кроссворд, инструкция Ю.П. Щербакова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471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Заполни пропуски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>
                          <a:effectLst/>
                          <a:hlinkClick r:id="rId5"/>
                        </a:rPr>
                        <a:t>Фразеологизмы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>
                          <a:effectLst/>
                          <a:hlinkClick r:id="rId6"/>
                        </a:rPr>
                        <a:t>Создание упражнения Заполни пропуски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471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Сортировка картинок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>
                          <a:effectLst/>
                          <a:hlinkClick r:id="rId7"/>
                        </a:rPr>
                        <a:t>Season of the year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>
                          <a:effectLst/>
                          <a:hlinkClick r:id="rId8"/>
                        </a:rPr>
                        <a:t>Создание упражнения Сортировка картинок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471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Найди пару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>
                          <a:effectLst/>
                          <a:hlinkClick r:id="rId9"/>
                        </a:rPr>
                        <a:t>Найди пару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>
                          <a:effectLst/>
                          <a:hlinkClick r:id="rId10"/>
                        </a:rPr>
                        <a:t>Создание упражнения Найди пару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471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Видео со вставками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>
                          <a:effectLst/>
                          <a:hlinkClick r:id="rId11"/>
                        </a:rPr>
                        <a:t>Устройство компьютера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>
                          <a:effectLst/>
                          <a:hlinkClick r:id="rId12"/>
                        </a:rPr>
                        <a:t>Создание упражнения Видео со вставками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471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Найди на карте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>
                          <a:effectLst/>
                          <a:hlinkClick r:id="rId13"/>
                        </a:rPr>
                        <a:t>Композиторы и страны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>
                          <a:effectLst/>
                          <a:hlinkClick r:id="rId14"/>
                        </a:rPr>
                        <a:t>Создание упражнения Найти на карте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8296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Пазлы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>
                          <a:effectLst/>
                          <a:hlinkClick r:id="rId15"/>
                        </a:rPr>
                        <a:t>Таблица умножения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>
                          <a:effectLst/>
                          <a:hlinkClick r:id="rId16"/>
                        </a:rPr>
                        <a:t>Создание упражнения Пазлы, инструкция Ю.П.Щербакова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471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Таблица соответствий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>
                          <a:effectLst/>
                          <a:hlinkClick r:id="rId17"/>
                        </a:rPr>
                        <a:t>Таблица соответствия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hlinkClick r:id="rId18"/>
                        </a:rPr>
                        <a:t>Создание упражнения Таблица соответствия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241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07377" y="333526"/>
            <a:ext cx="332494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>
                <a:solidFill>
                  <a:srgbClr val="5800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  <a:ea typeface="Tahoma" panose="020B0604030504040204" pitchFamily="34" charset="0"/>
                <a:cs typeface="Tahoma" panose="020B0604030504040204" pitchFamily="34" charset="0"/>
              </a:rPr>
              <a:t>Что такое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4008" y="1452455"/>
            <a:ext cx="8360459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2800" b="1" dirty="0" err="1">
                <a:solidFill>
                  <a:srgbClr val="002060"/>
                </a:solidFill>
                <a:latin typeface="Gabriola" panose="04040605051002020D02" pitchFamily="82" charset="0"/>
              </a:rPr>
              <a:t>Quest</a:t>
            </a:r>
            <a:r>
              <a:rPr lang="ru-RU" sz="2800" b="1" dirty="0">
                <a:solidFill>
                  <a:srgbClr val="002060"/>
                </a:solidFill>
                <a:latin typeface="Gabriola" panose="04040605051002020D02" pitchFamily="82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Gabriola" panose="04040605051002020D02" pitchFamily="82" charset="0"/>
              </a:rPr>
              <a:t>в переводе с английского языка - продолжительный целенаправленный поиск, который может быть связан с приключениями или игрой; </a:t>
            </a:r>
            <a:endParaRPr lang="ru-RU" sz="2800" dirty="0" smtClean="0">
              <a:solidFill>
                <a:srgbClr val="002060"/>
              </a:solidFill>
              <a:latin typeface="Gabriola" panose="04040605051002020D02" pitchFamily="82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2800" dirty="0" smtClean="0">
                <a:solidFill>
                  <a:srgbClr val="002060"/>
                </a:solidFill>
                <a:latin typeface="Gabriola" panose="04040605051002020D02" pitchFamily="82" charset="0"/>
              </a:rPr>
              <a:t>Впервые </a:t>
            </a:r>
            <a:r>
              <a:rPr lang="ru-RU" sz="2800" b="1" dirty="0" smtClean="0">
                <a:solidFill>
                  <a:srgbClr val="002060"/>
                </a:solidFill>
                <a:latin typeface="Gabriola" panose="04040605051002020D02" pitchFamily="82" charset="0"/>
              </a:rPr>
              <a:t>веб</a:t>
            </a:r>
            <a:r>
              <a:rPr lang="en-US" sz="2800" b="1" dirty="0" smtClean="0">
                <a:solidFill>
                  <a:srgbClr val="002060"/>
                </a:solidFill>
                <a:latin typeface="Gabriola" panose="04040605051002020D02" pitchFamily="82" charset="0"/>
              </a:rPr>
              <a:t>-</a:t>
            </a:r>
            <a:r>
              <a:rPr lang="ru-RU" sz="2800" b="1" dirty="0" smtClean="0">
                <a:solidFill>
                  <a:srgbClr val="002060"/>
                </a:solidFill>
                <a:latin typeface="Gabriola" panose="04040605051002020D02" pitchFamily="82" charset="0"/>
              </a:rPr>
              <a:t>квест </a:t>
            </a:r>
            <a:r>
              <a:rPr lang="ru-RU" sz="2800" dirty="0">
                <a:solidFill>
                  <a:srgbClr val="002060"/>
                </a:solidFill>
                <a:latin typeface="Gabriola" panose="04040605051002020D02" pitchFamily="82" charset="0"/>
              </a:rPr>
              <a:t>был использован в 1995 году Берни Доджем. </a:t>
            </a:r>
            <a:r>
              <a:rPr lang="en-US" sz="2800" dirty="0" smtClean="0">
                <a:solidFill>
                  <a:srgbClr val="002060"/>
                </a:solidFill>
                <a:latin typeface="Gabriola" panose="04040605051002020D02" pitchFamily="82" charset="0"/>
              </a:rPr>
              <a:t/>
            </a:r>
            <a:br>
              <a:rPr lang="en-US" sz="2800" dirty="0" smtClean="0">
                <a:solidFill>
                  <a:srgbClr val="002060"/>
                </a:solidFill>
                <a:latin typeface="Gabriola" panose="04040605051002020D02" pitchFamily="82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Gabriola" panose="04040605051002020D02" pitchFamily="82" charset="0"/>
              </a:rPr>
              <a:t>Веб</a:t>
            </a:r>
            <a:r>
              <a:rPr lang="en-US" sz="2800" dirty="0" smtClean="0">
                <a:solidFill>
                  <a:srgbClr val="002060"/>
                </a:solidFill>
                <a:latin typeface="Gabriola" panose="04040605051002020D02" pitchFamily="82" charset="0"/>
              </a:rPr>
              <a:t>-</a:t>
            </a:r>
            <a:r>
              <a:rPr lang="ru-RU" sz="2800" dirty="0" smtClean="0">
                <a:solidFill>
                  <a:srgbClr val="002060"/>
                </a:solidFill>
                <a:latin typeface="Gabriola" panose="04040605051002020D02" pitchFamily="82" charset="0"/>
              </a:rPr>
              <a:t>квест </a:t>
            </a:r>
            <a:r>
              <a:rPr lang="ru-RU" sz="2800" dirty="0">
                <a:solidFill>
                  <a:srgbClr val="002060"/>
                </a:solidFill>
                <a:latin typeface="Gabriola" panose="04040605051002020D02" pitchFamily="82" charset="0"/>
              </a:rPr>
              <a:t>является </a:t>
            </a:r>
            <a:r>
              <a:rPr lang="ru-RU" sz="2800" b="1" dirty="0">
                <a:solidFill>
                  <a:srgbClr val="002060"/>
                </a:solidFill>
                <a:latin typeface="Gabriola" panose="04040605051002020D02" pitchFamily="82" charset="0"/>
              </a:rPr>
              <a:t>веб-проектом</a:t>
            </a:r>
            <a:r>
              <a:rPr lang="ru-RU" sz="2800" dirty="0">
                <a:solidFill>
                  <a:srgbClr val="002060"/>
                </a:solidFill>
                <a:latin typeface="Gabriola" panose="04040605051002020D02" pitchFamily="82" charset="0"/>
              </a:rPr>
              <a:t>, в котором все материалы, предъявляемые учащимся, исходят из Интернета…</a:t>
            </a:r>
            <a:endParaRPr lang="ru-RU" sz="2800" dirty="0">
              <a:solidFill>
                <a:srgbClr val="002060"/>
              </a:solidFill>
              <a:latin typeface="Gabriola" panose="04040605051002020D02" pitchFamily="82" charset="0"/>
              <a:cs typeface="Times New Roman" pitchFamily="18" charset="0"/>
            </a:endParaRPr>
          </a:p>
          <a:p>
            <a:pPr marL="342900" indent="-342900" fontAlgn="auto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Gabriola" panose="04040605051002020D02" pitchFamily="82" charset="0"/>
                <a:cs typeface="Times New Roman" pitchFamily="18" charset="0"/>
              </a:rPr>
              <a:t>Веб</a:t>
            </a:r>
            <a:r>
              <a:rPr lang="en-US" sz="2800" b="1" dirty="0" smtClean="0">
                <a:solidFill>
                  <a:srgbClr val="002060"/>
                </a:solidFill>
                <a:latin typeface="Gabriola" panose="04040605051002020D02" pitchFamily="82" charset="0"/>
                <a:cs typeface="Times New Roman" pitchFamily="18" charset="0"/>
              </a:rPr>
              <a:t>-</a:t>
            </a:r>
            <a:r>
              <a:rPr lang="ru-RU" sz="2800" b="1" dirty="0" smtClean="0">
                <a:solidFill>
                  <a:srgbClr val="002060"/>
                </a:solidFill>
                <a:latin typeface="Gabriola" panose="04040605051002020D02" pitchFamily="82" charset="0"/>
                <a:cs typeface="Times New Roman" pitchFamily="18" charset="0"/>
              </a:rPr>
              <a:t>квест </a:t>
            </a:r>
            <a:r>
              <a:rPr lang="ru-RU" sz="2800" b="1" dirty="0">
                <a:solidFill>
                  <a:srgbClr val="002060"/>
                </a:solidFill>
                <a:latin typeface="Gabriola" panose="04040605051002020D02" pitchFamily="82" charset="0"/>
                <a:cs typeface="Times New Roman" pitchFamily="18" charset="0"/>
              </a:rPr>
              <a:t>(</a:t>
            </a:r>
            <a:r>
              <a:rPr lang="ru-RU" sz="2800" b="1" dirty="0" smtClean="0">
                <a:solidFill>
                  <a:srgbClr val="002060"/>
                </a:solidFill>
                <a:latin typeface="Gabriola" panose="04040605051002020D02" pitchFamily="82" charset="0"/>
                <a:cs typeface="Times New Roman" pitchFamily="18" charset="0"/>
              </a:rPr>
              <a:t>webquest</a:t>
            </a:r>
            <a:r>
              <a:rPr lang="en-US" sz="2800" b="1" dirty="0" smtClean="0">
                <a:solidFill>
                  <a:srgbClr val="002060"/>
                </a:solidFill>
                <a:latin typeface="Gabriola" panose="04040605051002020D02" pitchFamily="82" charset="0"/>
                <a:cs typeface="Times New Roman" pitchFamily="18" charset="0"/>
              </a:rPr>
              <a:t>)</a:t>
            </a:r>
            <a:r>
              <a:rPr lang="ru-RU" sz="2800" b="1" dirty="0" smtClean="0">
                <a:solidFill>
                  <a:srgbClr val="002060"/>
                </a:solidFill>
                <a:latin typeface="Gabriola" panose="04040605051002020D02" pitchFamily="82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Gabriola" panose="04040605051002020D02" pitchFamily="82" charset="0"/>
                <a:cs typeface="Times New Roman" pitchFamily="18" charset="0"/>
              </a:rPr>
              <a:t>в </a:t>
            </a:r>
            <a:r>
              <a:rPr lang="ru-RU" sz="2800" b="1" dirty="0" smtClean="0">
                <a:solidFill>
                  <a:srgbClr val="002060"/>
                </a:solidFill>
                <a:latin typeface="Gabriola" panose="04040605051002020D02" pitchFamily="82" charset="0"/>
                <a:cs typeface="Times New Roman" pitchFamily="18" charset="0"/>
              </a:rPr>
              <a:t>педагогике</a:t>
            </a:r>
            <a:r>
              <a:rPr lang="en-US" sz="2800" b="1" dirty="0">
                <a:solidFill>
                  <a:srgbClr val="002060"/>
                </a:solidFill>
                <a:latin typeface="Gabriola" panose="04040605051002020D02" pitchFamily="82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Gabriola" panose="04040605051002020D02" pitchFamily="82" charset="0"/>
                <a:cs typeface="Times New Roman" pitchFamily="18" charset="0"/>
              </a:rPr>
              <a:t>- </a:t>
            </a:r>
            <a:r>
              <a:rPr lang="ru-RU" sz="2800" dirty="0">
                <a:solidFill>
                  <a:srgbClr val="002060"/>
                </a:solidFill>
                <a:latin typeface="Gabriola" panose="04040605051002020D02" pitchFamily="82" charset="0"/>
                <a:cs typeface="Times New Roman" pitchFamily="18" charset="0"/>
              </a:rPr>
              <a:t>проблемное задание с элементами ролевой игры, для выполнения которого используются информационные ресурсы Интернета…</a:t>
            </a:r>
          </a:p>
          <a:p>
            <a:pPr marL="342900" indent="-342900" fontAlgn="auto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2800" b="1" dirty="0">
                <a:solidFill>
                  <a:srgbClr val="002060"/>
                </a:solidFill>
                <a:latin typeface="Gabriola" panose="04040605051002020D02" pitchFamily="82" charset="0"/>
                <a:cs typeface="Times New Roman" pitchFamily="18" charset="0"/>
              </a:rPr>
              <a:t>Образовательный </a:t>
            </a:r>
            <a:r>
              <a:rPr lang="ru-RU" sz="2800" b="1" dirty="0" smtClean="0">
                <a:solidFill>
                  <a:srgbClr val="002060"/>
                </a:solidFill>
                <a:latin typeface="Gabriola" panose="04040605051002020D02" pitchFamily="82" charset="0"/>
                <a:cs typeface="Times New Roman" pitchFamily="18" charset="0"/>
              </a:rPr>
              <a:t>веб</a:t>
            </a:r>
            <a:r>
              <a:rPr lang="en-US" sz="2800" b="1" dirty="0" smtClean="0">
                <a:solidFill>
                  <a:srgbClr val="002060"/>
                </a:solidFill>
                <a:latin typeface="Gabriola" panose="04040605051002020D02" pitchFamily="82" charset="0"/>
                <a:cs typeface="Times New Roman" pitchFamily="18" charset="0"/>
              </a:rPr>
              <a:t>-</a:t>
            </a:r>
            <a:r>
              <a:rPr lang="ru-RU" sz="2800" b="1" dirty="0" smtClean="0">
                <a:solidFill>
                  <a:srgbClr val="002060"/>
                </a:solidFill>
                <a:latin typeface="Gabriola" panose="04040605051002020D02" pitchFamily="82" charset="0"/>
                <a:cs typeface="Times New Roman" pitchFamily="18" charset="0"/>
              </a:rPr>
              <a:t>квест</a:t>
            </a:r>
            <a:r>
              <a:rPr lang="ru-RU" sz="2800" dirty="0" smtClean="0">
                <a:solidFill>
                  <a:srgbClr val="002060"/>
                </a:solidFill>
                <a:latin typeface="Gabriola" panose="04040605051002020D02" pitchFamily="82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Gabriola" panose="04040605051002020D02" pitchFamily="82" charset="0"/>
                <a:cs typeface="Times New Roman" pitchFamily="18" charset="0"/>
              </a:rPr>
              <a:t>- это сайт в Интернете, с которым работают учащиеся, выполняя ту или иную учебную задачу</a:t>
            </a:r>
            <a:r>
              <a:rPr lang="ru-RU" sz="2800" dirty="0" smtClean="0">
                <a:solidFill>
                  <a:srgbClr val="002060"/>
                </a:solidFill>
                <a:latin typeface="Gabriola" panose="04040605051002020D02" pitchFamily="82" charset="0"/>
                <a:cs typeface="Times New Roman" pitchFamily="18" charset="0"/>
              </a:rPr>
              <a:t>…</a:t>
            </a:r>
            <a:endParaRPr lang="ru-RU" sz="2800" dirty="0">
              <a:solidFill>
                <a:srgbClr val="002060"/>
              </a:solidFill>
              <a:latin typeface="Gabriola" panose="04040605051002020D02" pitchFamily="82" charset="0"/>
              <a:cs typeface="Times New Roman" pitchFamily="18" charset="0"/>
            </a:endParaRPr>
          </a:p>
        </p:txBody>
      </p:sp>
      <p:pic>
        <p:nvPicPr>
          <p:cNvPr id="5" name="Picture 4" descr="D:\20.02.2013 Веб-квест Выступление\bezymjanny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0112" y="177912"/>
            <a:ext cx="1524000" cy="1419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5301208"/>
            <a:ext cx="6512511" cy="1143000"/>
          </a:xfrm>
        </p:spPr>
        <p:txBody>
          <a:bodyPr/>
          <a:lstStyle/>
          <a:p>
            <a:pPr lvl="0"/>
            <a:r>
              <a:rPr lang="ru-RU" altLang="ru-RU" sz="4800" b="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Ментальные карты </a:t>
            </a:r>
            <a:endParaRPr lang="ru-RU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 rot="10800000" flipV="1">
            <a:off x="467543" y="681082"/>
            <a:ext cx="828092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  <a:hlinkClick r:id="rId2"/>
              </a:rPr>
              <a:t>Cacoo</a:t>
            </a: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ru-RU" alt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  <a:hlinkClick r:id="rId3"/>
              </a:rPr>
              <a:t>Bubbl</a:t>
            </a:r>
            <a:r>
              <a:rPr kumimoji="0" lang="en-US" alt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  <a:hlinkClick r:id="rId4"/>
              </a:rPr>
              <a:t>Пример ментальной карты</a:t>
            </a: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/>
            </a:r>
            <a:b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</a:br>
            <a:endParaRPr kumimoji="0" lang="ru-RU" alt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00237"/>
            <a:ext cx="688657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97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941168"/>
            <a:ext cx="8784976" cy="1143000"/>
          </a:xfrm>
        </p:spPr>
        <p:txBody>
          <a:bodyPr>
            <a:noAutofit/>
          </a:bodyPr>
          <a:lstStyle/>
          <a:p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Плейкаст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-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http://www.playcast.ru/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2" t="7232" r="10646" b="14807"/>
          <a:stretch/>
        </p:blipFill>
        <p:spPr bwMode="auto">
          <a:xfrm>
            <a:off x="539551" y="476672"/>
            <a:ext cx="5162131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24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805264"/>
            <a:ext cx="8456727" cy="742555"/>
          </a:xfrm>
        </p:spPr>
        <p:txBody>
          <a:bodyPr/>
          <a:lstStyle/>
          <a:p>
            <a:pPr algn="l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Стенгазета -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> http://wikiwall.ru/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95520"/>
            <a:ext cx="5832648" cy="574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05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altLang="ru-RU" sz="4800" b="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Ленты </a:t>
            </a:r>
            <a:r>
              <a:rPr lang="ru-RU" altLang="ru-RU" sz="48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времени</a:t>
            </a:r>
            <a:r>
              <a:rPr lang="ru-RU" altLang="ru-RU" sz="8800" b="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altLang="ru-RU" sz="8800" b="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5436096" y="692696"/>
            <a:ext cx="2808312" cy="18002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800" b="1" dirty="0" err="1" smtClean="0">
                <a:hlinkClick r:id="rId2"/>
              </a:rPr>
              <a:t>timerime</a:t>
            </a:r>
            <a:r>
              <a:rPr lang="en-US" sz="2800" b="1" dirty="0"/>
              <a:t> </a:t>
            </a:r>
            <a:endParaRPr lang="en-US" sz="2800" b="1" dirty="0" smtClean="0"/>
          </a:p>
          <a:p>
            <a:r>
              <a:rPr lang="en-US" sz="2800" b="1" dirty="0" err="1" smtClean="0">
                <a:hlinkClick r:id="rId3"/>
              </a:rPr>
              <a:t>Dipity</a:t>
            </a:r>
            <a:r>
              <a:rPr lang="en-US" sz="2800" b="1" dirty="0"/>
              <a:t> </a:t>
            </a:r>
            <a:endParaRPr lang="en-US" sz="2800" b="1" dirty="0" smtClean="0"/>
          </a:p>
          <a:p>
            <a:r>
              <a:rPr lang="en-US" sz="2800" b="1" dirty="0" err="1" smtClean="0">
                <a:hlinkClick r:id="rId4"/>
              </a:rPr>
              <a:t>timetoast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1963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10833" y="4653136"/>
            <a:ext cx="6512511" cy="1143000"/>
          </a:xfrm>
        </p:spPr>
        <p:txBody>
          <a:bodyPr/>
          <a:lstStyle/>
          <a:p>
            <a:r>
              <a:rPr lang="ru-RU" dirty="0" smtClean="0"/>
              <a:t>Напиши пословицу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4294967295"/>
          </p:nvPr>
        </p:nvSpPr>
        <p:spPr>
          <a:xfrm>
            <a:off x="5580112" y="1340768"/>
            <a:ext cx="3106688" cy="2808313"/>
          </a:xfrm>
          <a:prstGeom prst="rect">
            <a:avLst/>
          </a:prstGeom>
        </p:spPr>
        <p:txBody>
          <a:bodyPr/>
          <a:lstStyle/>
          <a:p>
            <a:pPr marL="45720" indent="0" algn="ctr">
              <a:buNone/>
            </a:pP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Весною день упустишь - годом не вернёшь.</a:t>
            </a:r>
            <a:endParaRPr lang="ru-RU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32656"/>
            <a:ext cx="3600400" cy="36004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66689" y="5949280"/>
            <a:ext cx="72008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hlinkClick r:id="rId3"/>
              </a:rPr>
              <a:t>http://www.imagechef.com/ic/fragment/addonlogin.jsp</a:t>
            </a:r>
            <a:endParaRPr lang="ru-RU" sz="16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07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5373216"/>
            <a:ext cx="7376607" cy="1143000"/>
          </a:xfrm>
        </p:spPr>
        <p:txBody>
          <a:bodyPr/>
          <a:lstStyle/>
          <a:p>
            <a:r>
              <a:rPr lang="ru-RU" sz="4000" dirty="0" smtClean="0"/>
              <a:t>И еще совсем немножко…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755576" y="731518"/>
            <a:ext cx="3734127" cy="4497682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r>
              <a:rPr lang="ru-RU" dirty="0"/>
              <a:t>     Анкетер: </a:t>
            </a:r>
            <a:r>
              <a:rPr lang="ru-RU" dirty="0">
                <a:hlinkClick r:id="rId2"/>
              </a:rPr>
              <a:t>www.anketer.ru</a:t>
            </a:r>
            <a:r>
              <a:rPr lang="ru-RU" dirty="0"/>
              <a:t> </a:t>
            </a:r>
          </a:p>
          <a:p>
            <a:r>
              <a:rPr lang="ru-RU" dirty="0"/>
              <a:t>·     Гугл </a:t>
            </a:r>
            <a:r>
              <a:rPr lang="ru-RU" dirty="0">
                <a:hlinkClick r:id="rId3"/>
              </a:rPr>
              <a:t>www.google.com</a:t>
            </a:r>
            <a:r>
              <a:rPr lang="ru-RU" dirty="0"/>
              <a:t> </a:t>
            </a:r>
          </a:p>
          <a:p>
            <a:r>
              <a:rPr lang="ru-RU" dirty="0"/>
              <a:t>·     </a:t>
            </a:r>
            <a:r>
              <a:rPr lang="ru-RU" dirty="0" err="1"/>
              <a:t>Глог</a:t>
            </a:r>
            <a:r>
              <a:rPr lang="ru-RU" dirty="0"/>
              <a:t> </a:t>
            </a:r>
            <a:r>
              <a:rPr lang="ru-RU" dirty="0">
                <a:hlinkClick r:id="rId4"/>
              </a:rPr>
              <a:t>www.glogster.com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              </a:t>
            </a:r>
            <a:r>
              <a:rPr lang="en-US" dirty="0" smtClean="0">
                <a:hlinkClick r:id="rId5"/>
              </a:rPr>
              <a:t>http</a:t>
            </a:r>
            <a:r>
              <a:rPr lang="en-US" dirty="0">
                <a:hlinkClick r:id="rId5"/>
              </a:rPr>
              <a:t>://</a:t>
            </a:r>
            <a:r>
              <a:rPr lang="en-US" dirty="0" smtClean="0">
                <a:hlinkClick r:id="rId5"/>
              </a:rPr>
              <a:t>edu.glogster.com</a:t>
            </a:r>
            <a:endParaRPr lang="ru-RU" dirty="0" smtClean="0"/>
          </a:p>
          <a:p>
            <a:r>
              <a:rPr lang="ru-RU" dirty="0" smtClean="0"/>
              <a:t>·</a:t>
            </a:r>
            <a:r>
              <a:rPr lang="ru-RU" dirty="0"/>
              <a:t>     </a:t>
            </a:r>
            <a:r>
              <a:rPr lang="ru-RU" dirty="0" err="1"/>
              <a:t>Лайноит</a:t>
            </a:r>
            <a:r>
              <a:rPr lang="ru-RU" dirty="0"/>
              <a:t> </a:t>
            </a:r>
            <a:r>
              <a:rPr lang="ru-RU" dirty="0">
                <a:hlinkClick r:id="rId6"/>
              </a:rPr>
              <a:t>www.linoit.com</a:t>
            </a:r>
            <a:r>
              <a:rPr lang="ru-RU" dirty="0"/>
              <a:t> </a:t>
            </a:r>
          </a:p>
          <a:p>
            <a:r>
              <a:rPr lang="ru-RU" dirty="0"/>
              <a:t>    </a:t>
            </a:r>
            <a:br>
              <a:rPr lang="ru-RU" dirty="0"/>
            </a:br>
            <a:r>
              <a:rPr lang="ru-RU" dirty="0"/>
              <a:t>Ментальные карты </a:t>
            </a:r>
            <a:br>
              <a:rPr lang="ru-RU" dirty="0"/>
            </a:br>
            <a:r>
              <a:rPr lang="ru-RU" dirty="0">
                <a:hlinkClick r:id="rId7"/>
              </a:rPr>
              <a:t>http://www.spiderscribe.net/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>
                <a:hlinkClick r:id="rId8"/>
              </a:rPr>
              <a:t>www.bubbleus.ru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>
                <a:hlinkClick r:id="rId9"/>
              </a:rPr>
              <a:t>www.mindmeister.com</a:t>
            </a:r>
            <a:r>
              <a:rPr lang="ru-RU" dirty="0"/>
              <a:t> </a:t>
            </a:r>
          </a:p>
          <a:p>
            <a:r>
              <a:rPr lang="ru-RU" dirty="0"/>
              <a:t>    </a:t>
            </a:r>
            <a:br>
              <a:rPr lang="ru-RU" dirty="0"/>
            </a:br>
            <a:r>
              <a:rPr lang="ru-RU" dirty="0"/>
              <a:t>Ленты времени </a:t>
            </a:r>
            <a:br>
              <a:rPr lang="ru-RU" dirty="0"/>
            </a:br>
            <a:r>
              <a:rPr lang="ru-RU" dirty="0">
                <a:hlinkClick r:id="rId10"/>
              </a:rPr>
              <a:t>http://www.dipity.com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>
                <a:hlinkClick r:id="rId11"/>
              </a:rPr>
              <a:t>http://www.timerime.com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>
                <a:hlinkClick r:id="rId12"/>
              </a:rPr>
              <a:t>http://www.timetoast.com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>
                <a:hlinkClick r:id="rId13"/>
              </a:rPr>
              <a:t>http://www.whenintime.com/</a:t>
            </a:r>
            <a:r>
              <a:rPr lang="ru-RU" dirty="0"/>
              <a:t> </a:t>
            </a:r>
          </a:p>
          <a:p>
            <a:r>
              <a:rPr lang="ru-RU" dirty="0"/>
              <a:t>Вики-газеты  </a:t>
            </a:r>
            <a:br>
              <a:rPr lang="ru-RU" dirty="0"/>
            </a:br>
            <a:r>
              <a:rPr lang="en-US" dirty="0">
                <a:hlinkClick r:id="rId14"/>
              </a:rPr>
              <a:t>www.wikiwall.ru</a:t>
            </a:r>
            <a:r>
              <a:rPr lang="en-US" dirty="0"/>
              <a:t> </a:t>
            </a:r>
            <a:endParaRPr lang="ru-RU" dirty="0" smtClean="0"/>
          </a:p>
          <a:p>
            <a:r>
              <a:rPr lang="ru-RU" dirty="0" smtClean="0"/>
              <a:t>Публикации</a:t>
            </a:r>
          </a:p>
          <a:p>
            <a:r>
              <a:rPr lang="en-US">
                <a:hlinkClick r:id="rId15"/>
              </a:rPr>
              <a:t>http://ru.calameo.com</a:t>
            </a:r>
            <a:r>
              <a:rPr lang="en-US" smtClean="0">
                <a:hlinkClick r:id="rId15"/>
              </a:rPr>
              <a:t>/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4294967295"/>
          </p:nvPr>
        </p:nvSpPr>
        <p:spPr>
          <a:xfrm>
            <a:off x="4645152" y="731520"/>
            <a:ext cx="3887288" cy="4569688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r>
              <a:rPr lang="ru-RU" dirty="0"/>
              <a:t>Сервисы для кроссвордов </a:t>
            </a:r>
            <a:br>
              <a:rPr lang="ru-RU" dirty="0"/>
            </a:br>
            <a:r>
              <a:rPr lang="ru-RU" dirty="0">
                <a:hlinkClick r:id="rId16"/>
              </a:rPr>
              <a:t>http://www.kubbu.com/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>
                <a:hlinkClick r:id="rId17"/>
              </a:rPr>
              <a:t>http://www.toolsforeducators.com/crossword/</a:t>
            </a:r>
            <a:endParaRPr lang="ru-RU" dirty="0"/>
          </a:p>
          <a:p>
            <a:r>
              <a:rPr lang="ru-RU" dirty="0">
                <a:hlinkClick r:id="rId18"/>
              </a:rPr>
              <a:t>http://cross.highcat.org/</a:t>
            </a:r>
            <a:endParaRPr lang="ru-RU" dirty="0"/>
          </a:p>
          <a:p>
            <a:r>
              <a:rPr lang="ru-RU" dirty="0">
                <a:hlinkClick r:id="rId19"/>
              </a:rPr>
              <a:t>http://www.armoredpenguin.com/crossword/</a:t>
            </a:r>
            <a:endParaRPr lang="ru-RU" dirty="0"/>
          </a:p>
          <a:p>
            <a:r>
              <a:rPr lang="ru-RU" dirty="0">
                <a:hlinkClick r:id="rId20"/>
              </a:rPr>
              <a:t>http://puzzlecup.com/crossword-ru/</a:t>
            </a:r>
            <a:endParaRPr lang="ru-RU" dirty="0"/>
          </a:p>
          <a:p>
            <a:r>
              <a:rPr lang="ru-RU" dirty="0" smtClean="0">
                <a:hlinkClick r:id="rId21"/>
              </a:rPr>
              <a:t>http</a:t>
            </a:r>
            <a:r>
              <a:rPr lang="ru-RU" dirty="0">
                <a:hlinkClick r:id="rId21"/>
              </a:rPr>
              <a:t>://cross.highcat.org/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Сервисы для ребусов </a:t>
            </a:r>
            <a:br>
              <a:rPr lang="ru-RU" dirty="0"/>
            </a:br>
            <a:r>
              <a:rPr lang="ru-RU" dirty="0">
                <a:hlinkClick r:id="rId22"/>
              </a:rPr>
              <a:t>http://rebus1.com/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Сервисы для создания </a:t>
            </a:r>
            <a:r>
              <a:rPr lang="ru-RU" dirty="0" err="1"/>
              <a:t>пазлов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>
                <a:hlinkClick r:id="rId23"/>
              </a:rPr>
              <a:t>http://www.jigsawplanet.com/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Сервисы для создания аннотированных картинок </a:t>
            </a:r>
            <a:br>
              <a:rPr lang="ru-RU" dirty="0"/>
            </a:br>
            <a:r>
              <a:rPr lang="ru-RU" dirty="0">
                <a:hlinkClick r:id="rId24"/>
              </a:rPr>
              <a:t>http://www.purposegames.com/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423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07377" y="333526"/>
            <a:ext cx="332494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>
                <a:solidFill>
                  <a:srgbClr val="5800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  <a:ea typeface="Tahoma" panose="020B0604030504040204" pitchFamily="34" charset="0"/>
                <a:cs typeface="Tahoma" panose="020B0604030504040204" pitchFamily="34" charset="0"/>
              </a:rPr>
              <a:t>Что такое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47757" y="1443124"/>
            <a:ext cx="7857623" cy="5004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Gabriola" panose="04040605051002020D02" pitchFamily="82" charset="0"/>
              </a:rPr>
              <a:t>Проект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Gabriola" panose="04040605051002020D02" pitchFamily="82" charset="0"/>
              </a:rPr>
              <a:t>- </a:t>
            </a:r>
            <a:r>
              <a:rPr lang="ru-RU" altLang="ru-RU" sz="2800" dirty="0">
                <a:solidFill>
                  <a:schemeClr val="accent5">
                    <a:lumMod val="50000"/>
                  </a:schemeClr>
                </a:solidFill>
                <a:latin typeface="Gabriola" panose="04040605051002020D02" pitchFamily="82" charset="0"/>
              </a:rPr>
              <a:t> особый вид познавательной деятельности учащихся и результат этой деятельности, которые характеризуются следующими признаками: </a:t>
            </a:r>
            <a:endParaRPr lang="ru-RU" altLang="ru-RU" sz="2800" dirty="0" smtClean="0">
              <a:solidFill>
                <a:schemeClr val="accent5">
                  <a:lumMod val="50000"/>
                </a:schemeClr>
              </a:solidFill>
              <a:latin typeface="Gabriola" panose="04040605051002020D02" pitchFamily="82" charset="0"/>
            </a:endParaRPr>
          </a:p>
          <a:p>
            <a:pPr lvl="1">
              <a:lnSpc>
                <a:spcPct val="114000"/>
              </a:lnSpc>
              <a:defRPr/>
            </a:pPr>
            <a:r>
              <a:rPr lang="ru-RU" altLang="ru-RU" sz="2800" dirty="0">
                <a:solidFill>
                  <a:schemeClr val="accent5">
                    <a:lumMod val="50000"/>
                  </a:schemeClr>
                </a:solidFill>
                <a:latin typeface="Gabriola" panose="04040605051002020D02" pitchFamily="82" charset="0"/>
              </a:rPr>
              <a:t>– наличие социально значимой задачи, </a:t>
            </a:r>
          </a:p>
          <a:p>
            <a:pPr lvl="1">
              <a:lnSpc>
                <a:spcPct val="114000"/>
              </a:lnSpc>
              <a:defRPr/>
            </a:pPr>
            <a:r>
              <a:rPr lang="ru-RU" altLang="ru-RU" sz="2800" dirty="0">
                <a:solidFill>
                  <a:schemeClr val="accent5">
                    <a:lumMod val="50000"/>
                  </a:schemeClr>
                </a:solidFill>
                <a:latin typeface="Gabriola" panose="04040605051002020D02" pitchFamily="82" charset="0"/>
              </a:rPr>
              <a:t>– планирование действий по разрешению проблемы, </a:t>
            </a:r>
          </a:p>
          <a:p>
            <a:pPr lvl="1">
              <a:lnSpc>
                <a:spcPct val="114000"/>
              </a:lnSpc>
              <a:defRPr/>
            </a:pPr>
            <a:r>
              <a:rPr lang="ru-RU" altLang="ru-RU" sz="2800" dirty="0">
                <a:solidFill>
                  <a:schemeClr val="accent5">
                    <a:lumMod val="50000"/>
                  </a:schemeClr>
                </a:solidFill>
                <a:latin typeface="Gabriola" panose="04040605051002020D02" pitchFamily="82" charset="0"/>
              </a:rPr>
              <a:t>– поиск информации, которая затем будет обработана и осмыслена учащимися, </a:t>
            </a:r>
          </a:p>
          <a:p>
            <a:pPr lvl="1">
              <a:lnSpc>
                <a:spcPct val="114000"/>
              </a:lnSpc>
              <a:defRPr/>
            </a:pPr>
            <a:r>
              <a:rPr lang="ru-RU" altLang="ru-RU" sz="2800" dirty="0">
                <a:solidFill>
                  <a:schemeClr val="accent5">
                    <a:lumMod val="50000"/>
                  </a:schemeClr>
                </a:solidFill>
                <a:latin typeface="Gabriola" panose="04040605051002020D02" pitchFamily="82" charset="0"/>
              </a:rPr>
              <a:t>– оформление «продукта», представляющего результаты этой деятельности, </a:t>
            </a:r>
          </a:p>
          <a:p>
            <a:pPr lvl="1">
              <a:lnSpc>
                <a:spcPct val="114000"/>
              </a:lnSpc>
              <a:defRPr/>
            </a:pPr>
            <a:r>
              <a:rPr lang="ru-RU" altLang="ru-RU" sz="2800" dirty="0">
                <a:solidFill>
                  <a:schemeClr val="accent5">
                    <a:lumMod val="50000"/>
                  </a:schemeClr>
                </a:solidFill>
                <a:latin typeface="Gabriola" panose="04040605051002020D02" pitchFamily="82" charset="0"/>
              </a:rPr>
              <a:t>– презентация «продукта» и его социальной </a:t>
            </a:r>
            <a:r>
              <a:rPr lang="ru-RU" altLang="ru-RU" sz="2800" dirty="0" smtClean="0">
                <a:solidFill>
                  <a:schemeClr val="accent5">
                    <a:lumMod val="50000"/>
                  </a:schemeClr>
                </a:solidFill>
                <a:latin typeface="Gabriola" panose="04040605051002020D02" pitchFamily="82" charset="0"/>
              </a:rPr>
              <a:t>значимости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 descr="D:\20.02.2013 Веб-квест Выступление\bezymjanny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0112" y="177912"/>
            <a:ext cx="1524000" cy="1419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5639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07377" y="333526"/>
            <a:ext cx="332494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>
                <a:solidFill>
                  <a:srgbClr val="5800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  <a:ea typeface="Tahoma" panose="020B0604030504040204" pitchFamily="34" charset="0"/>
                <a:cs typeface="Tahoma" panose="020B0604030504040204" pitchFamily="34" charset="0"/>
              </a:rPr>
              <a:t>Что такое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54450" y="1456681"/>
            <a:ext cx="8020461" cy="4626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defRPr/>
            </a:pPr>
            <a:r>
              <a:rPr lang="ru-RU" altLang="ru-RU" sz="2800" b="1" dirty="0">
                <a:solidFill>
                  <a:schemeClr val="accent5">
                    <a:lumMod val="50000"/>
                  </a:schemeClr>
                </a:solidFill>
                <a:latin typeface="Gabriola" panose="04040605051002020D02" pitchFamily="82" charset="0"/>
              </a:rPr>
              <a:t>Проблема </a:t>
            </a:r>
            <a:r>
              <a:rPr lang="ru-RU" altLang="ru-RU" sz="2800" dirty="0">
                <a:solidFill>
                  <a:schemeClr val="accent5">
                    <a:lumMod val="50000"/>
                  </a:schemeClr>
                </a:solidFill>
                <a:latin typeface="Gabriola" panose="04040605051002020D02" pitchFamily="82" charset="0"/>
              </a:rPr>
              <a:t>- задача, содержащая противоречие, не имеющая однозначного ответа и требующая исследования и поиска решений. Берет свое начало в проблемной ситуации.</a:t>
            </a:r>
          </a:p>
          <a:p>
            <a:pPr lvl="1">
              <a:lnSpc>
                <a:spcPct val="114000"/>
              </a:lnSpc>
              <a:spcBef>
                <a:spcPts val="600"/>
              </a:spcBef>
              <a:defRPr/>
            </a:pPr>
            <a:r>
              <a:rPr lang="ru-RU" altLang="ru-RU" sz="2800" b="1" dirty="0">
                <a:solidFill>
                  <a:schemeClr val="accent5">
                    <a:lumMod val="50000"/>
                  </a:schemeClr>
                </a:solidFill>
                <a:latin typeface="Gabriola" panose="04040605051002020D02" pitchFamily="82" charset="0"/>
              </a:rPr>
              <a:t>Проблемная ситуация </a:t>
            </a:r>
            <a:r>
              <a:rPr lang="ru-RU" altLang="ru-RU" sz="2800" dirty="0">
                <a:solidFill>
                  <a:schemeClr val="accent5">
                    <a:lumMod val="50000"/>
                  </a:schemeClr>
                </a:solidFill>
                <a:latin typeface="Gabriola" panose="04040605051002020D02" pitchFamily="82" charset="0"/>
              </a:rPr>
              <a:t>– обстоятельства и условия деятельности учащихся, содержащие противоречия, не имеющие однозначного решения.</a:t>
            </a:r>
          </a:p>
          <a:p>
            <a:pPr lvl="2">
              <a:lnSpc>
                <a:spcPct val="114000"/>
              </a:lnSpc>
              <a:spcBef>
                <a:spcPts val="600"/>
              </a:spcBef>
              <a:defRPr/>
            </a:pPr>
            <a:r>
              <a:rPr lang="ru-RU" altLang="ru-RU" sz="2800" b="1" dirty="0" smtClean="0">
                <a:solidFill>
                  <a:schemeClr val="accent5">
                    <a:lumMod val="50000"/>
                  </a:schemeClr>
                </a:solidFill>
                <a:latin typeface="Gabriola" panose="04040605051002020D02" pitchFamily="82" charset="0"/>
              </a:rPr>
              <a:t>Проблемный </a:t>
            </a:r>
            <a:r>
              <a:rPr lang="ru-RU" altLang="ru-RU" sz="2800" b="1" dirty="0">
                <a:solidFill>
                  <a:schemeClr val="accent5">
                    <a:lumMod val="50000"/>
                  </a:schemeClr>
                </a:solidFill>
                <a:latin typeface="Gabriola" panose="04040605051002020D02" pitchFamily="82" charset="0"/>
              </a:rPr>
              <a:t>вопрос </a:t>
            </a:r>
            <a:r>
              <a:rPr lang="ru-RU" altLang="ru-RU" sz="2800" dirty="0">
                <a:solidFill>
                  <a:schemeClr val="accent5">
                    <a:lumMod val="50000"/>
                  </a:schemeClr>
                </a:solidFill>
                <a:latin typeface="Gabriola" panose="04040605051002020D02" pitchFamily="82" charset="0"/>
              </a:rPr>
              <a:t>– вопрос, отражающий сущность, основное противоречие рассматриваемой темы, не предполагающий однозначного тривиального ответа. </a:t>
            </a:r>
            <a:endParaRPr lang="ru-RU" altLang="ru-RU" sz="24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</p:txBody>
      </p:sp>
      <p:pic>
        <p:nvPicPr>
          <p:cNvPr id="5" name="Picture 4" descr="D:\20.02.2013 Веб-квест Выступление\bezymjanny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0112" y="177912"/>
            <a:ext cx="1524000" cy="1419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4716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01665" y="1901599"/>
            <a:ext cx="7690981" cy="4975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14000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Gabriola" panose="04040605051002020D02" pitchFamily="82" charset="0"/>
              </a:rPr>
              <a:t>Ясное вступление, где четко описаны главные роли участников или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Gabriola" panose="04040605051002020D02" pitchFamily="82" charset="0"/>
              </a:rPr>
              <a:t>сценарий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Gabriola" panose="04040605051002020D02" pitchFamily="82" charset="0"/>
              </a:rPr>
              <a:t>квеста, предварительный план работы, обзор всего квеста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Gabriola" panose="04040605051002020D02" pitchFamily="82" charset="0"/>
              </a:rPr>
              <a:t>.</a:t>
            </a:r>
          </a:p>
          <a:p>
            <a:pPr>
              <a:lnSpc>
                <a:spcPct val="114000"/>
              </a:lnSpc>
              <a:spcBef>
                <a:spcPts val="600"/>
              </a:spcBef>
              <a:defRPr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Gabriola" panose="04040605051002020D02" pitchFamily="82" charset="0"/>
              </a:rPr>
              <a:t>Например, </a:t>
            </a:r>
          </a:p>
          <a:p>
            <a:pPr marL="457200" indent="-45720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Gabriola" panose="04040605051002020D02" pitchFamily="82" charset="0"/>
                <a:hlinkClick r:id="rId2"/>
              </a:rPr>
              <a:t>Цивилизация эпохи Средневековья</a:t>
            </a:r>
            <a:endParaRPr lang="ru-RU" sz="2800" dirty="0" smtClean="0">
              <a:solidFill>
                <a:schemeClr val="accent5">
                  <a:lumMod val="50000"/>
                </a:schemeClr>
              </a:solidFill>
              <a:latin typeface="Gabriola" panose="04040605051002020D02" pitchFamily="82" charset="0"/>
            </a:endParaRPr>
          </a:p>
          <a:p>
            <a:pPr marL="457200" indent="-45720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Gabriola" panose="04040605051002020D02" pitchFamily="82" charset="0"/>
                <a:hlinkClick r:id="rId3"/>
              </a:rPr>
              <a:t>«Золотой век» российской культуры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Gabriola" panose="04040605051002020D02" pitchFamily="82" charset="0"/>
                <a:hlinkClick r:id="rId3"/>
              </a:rPr>
              <a:t>I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Gabriola" panose="04040605051002020D02" pitchFamily="82" charset="0"/>
                <a:hlinkClick r:id="rId3"/>
              </a:rPr>
              <a:t>половины XIX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Gabriola" panose="04040605051002020D02" pitchFamily="82" charset="0"/>
                <a:hlinkClick r:id="rId3"/>
              </a:rPr>
              <a:t>века</a:t>
            </a:r>
            <a:endParaRPr lang="ru-RU" sz="2800" dirty="0" smtClean="0">
              <a:solidFill>
                <a:schemeClr val="accent5">
                  <a:lumMod val="50000"/>
                </a:schemeClr>
              </a:solidFill>
              <a:latin typeface="Gabriola" panose="04040605051002020D02" pitchFamily="82" charset="0"/>
            </a:endParaRPr>
          </a:p>
          <a:p>
            <a:pPr marL="457200" indent="-45720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Gabriola" panose="04040605051002020D02" pitchFamily="82" charset="0"/>
                <a:hlinkClick r:id="rId4"/>
              </a:rPr>
              <a:t>Приглашаем на Урал</a:t>
            </a:r>
            <a:endParaRPr lang="ru-RU" sz="2800" dirty="0" smtClean="0">
              <a:solidFill>
                <a:schemeClr val="accent5">
                  <a:lumMod val="50000"/>
                </a:schemeClr>
              </a:solidFill>
              <a:latin typeface="Gabriola" panose="04040605051002020D02" pitchFamily="82" charset="0"/>
            </a:endParaRPr>
          </a:p>
          <a:p>
            <a:pPr lvl="1" indent="-45720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Gabriola" panose="04040605051002020D02" pitchFamily="82" charset="0"/>
                <a:hlinkClick r:id="rId5"/>
              </a:rPr>
              <a:t>К сокровищам родного слова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Gabriola" panose="04040605051002020D02" pitchFamily="82" charset="0"/>
                <a:hlinkClick r:id="rId5"/>
              </a:rPr>
              <a:t>…</a:t>
            </a:r>
            <a:endParaRPr lang="ru-RU" sz="2800" dirty="0" smtClean="0">
              <a:solidFill>
                <a:schemeClr val="accent5">
                  <a:lumMod val="50000"/>
                </a:schemeClr>
              </a:solidFill>
              <a:latin typeface="Gabriola" panose="04040605051002020D02" pitchFamily="82" charset="0"/>
            </a:endParaRPr>
          </a:p>
          <a:p>
            <a:pPr lvl="1" indent="-45720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sz="15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«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latin typeface="Gabriola" panose="04040605051002020D02" pitchFamily="82" charset="0"/>
                <a:hlinkClick r:id="rId6"/>
              </a:rPr>
              <a:t>БиблиоПазлик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Gabriola" panose="04040605051002020D02" pitchFamily="82" charset="0"/>
                <a:hlinkClick r:id="rId6"/>
              </a:rPr>
              <a:t>»</a:t>
            </a:r>
            <a:endParaRPr lang="en-US" sz="2800" dirty="0">
              <a:solidFill>
                <a:schemeClr val="accent5">
                  <a:lumMod val="50000"/>
                </a:schemeClr>
              </a:solidFill>
              <a:latin typeface="Gabriola" panose="04040605051002020D02" pitchFamily="82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598826" y="205413"/>
            <a:ext cx="5246848" cy="1419225"/>
            <a:chOff x="2847264" y="177912"/>
            <a:chExt cx="5246848" cy="1419225"/>
          </a:xfrm>
        </p:grpSpPr>
        <p:pic>
          <p:nvPicPr>
            <p:cNvPr id="6" name="Picture 4" descr="D:\20.02.2013 Веб-квест Выступление\bezymjannyj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570112" y="177912"/>
              <a:ext cx="1524000" cy="141922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2847264" y="489141"/>
              <a:ext cx="361230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600" b="1" dirty="0">
                  <a:solidFill>
                    <a:srgbClr val="5800B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stral" panose="03090702030407020403" pitchFamily="66" charset="0"/>
                  <a:ea typeface="Tahoma" panose="020B0604030504040204" pitchFamily="34" charset="0"/>
                  <a:cs typeface="Tahoma" panose="020B0604030504040204" pitchFamily="34" charset="0"/>
                </a:rPr>
                <a:t>Структура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786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87829" y="2042599"/>
            <a:ext cx="8117758" cy="3116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 indent="-514350">
              <a:lnSpc>
                <a:spcPct val="114000"/>
              </a:lnSpc>
              <a:spcBef>
                <a:spcPts val="600"/>
              </a:spcBef>
              <a:buFont typeface="+mj-lt"/>
              <a:buAutoNum type="arabicPeriod" startAt="2"/>
              <a:defRPr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Gabriola" panose="04040605051002020D02" pitchFamily="82" charset="0"/>
              </a:rPr>
              <a:t>Центральное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Gabriola" panose="04040605051002020D02" pitchFamily="82" charset="0"/>
              </a:rPr>
              <a:t>задание, где четко определен итоговый результат самостоятельной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Gabriola" panose="04040605051002020D02" pitchFamily="82" charset="0"/>
              </a:rPr>
              <a:t>работы</a:t>
            </a:r>
          </a:p>
          <a:p>
            <a:pPr marL="971550" lvl="1" indent="-514350">
              <a:lnSpc>
                <a:spcPct val="114000"/>
              </a:lnSpc>
              <a:spcBef>
                <a:spcPts val="600"/>
              </a:spcBef>
              <a:buFont typeface="+mj-lt"/>
              <a:buAutoNum type="arabicPeriod" startAt="2"/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Gabriola" panose="04040605051002020D02" pitchFamily="82" charset="0"/>
              </a:rPr>
              <a:t>Список информационных ресурсов (в электронном виде - на компакт-дисках, видео и аудио носителях, в бумажном виде, ссылки на ресурсы в Интернет, адреса веб-сайтов по теме), необходимых для выполнения задания. </a:t>
            </a:r>
            <a:endParaRPr lang="ru-RU" sz="2800" b="1" dirty="0" smtClean="0">
              <a:solidFill>
                <a:schemeClr val="accent5">
                  <a:lumMod val="50000"/>
                </a:schemeClr>
              </a:solidFill>
              <a:latin typeface="Gabriola" panose="04040605051002020D02" pitchFamily="82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98826" y="205413"/>
            <a:ext cx="5246848" cy="1419225"/>
            <a:chOff x="2847264" y="177912"/>
            <a:chExt cx="5246848" cy="1419225"/>
          </a:xfrm>
        </p:grpSpPr>
        <p:pic>
          <p:nvPicPr>
            <p:cNvPr id="7" name="Picture 4" descr="D:\20.02.2013 Веб-квест Выступление\bezymjannyj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70112" y="177912"/>
              <a:ext cx="1524000" cy="141922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2847264" y="489141"/>
              <a:ext cx="361230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600" b="1" dirty="0">
                  <a:solidFill>
                    <a:srgbClr val="5800B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stral" panose="03090702030407020403" pitchFamily="66" charset="0"/>
                  <a:ea typeface="Tahoma" panose="020B0604030504040204" pitchFamily="34" charset="0"/>
                  <a:cs typeface="Tahoma" panose="020B0604030504040204" pitchFamily="34" charset="0"/>
                </a:rPr>
                <a:t>Структура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10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3598826" y="205413"/>
            <a:ext cx="5246848" cy="1419225"/>
            <a:chOff x="2847264" y="177912"/>
            <a:chExt cx="5246848" cy="1419225"/>
          </a:xfrm>
        </p:grpSpPr>
        <p:pic>
          <p:nvPicPr>
            <p:cNvPr id="7" name="Picture 4" descr="D:\20.02.2013 Веб-квест Выступление\bezymjannyj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70112" y="177912"/>
              <a:ext cx="1524000" cy="141922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2847264" y="489141"/>
              <a:ext cx="361230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600" b="1" dirty="0">
                  <a:solidFill>
                    <a:srgbClr val="5800B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stral" panose="03090702030407020403" pitchFamily="66" charset="0"/>
                  <a:ea typeface="Tahoma" panose="020B0604030504040204" pitchFamily="34" charset="0"/>
                  <a:cs typeface="Tahoma" panose="020B0604030504040204" pitchFamily="34" charset="0"/>
                </a:rPr>
                <a:t>Структура </a:t>
              </a: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501041" y="1720840"/>
            <a:ext cx="8204547" cy="3961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marL="971550" lvl="1" indent="-514350">
              <a:lnSpc>
                <a:spcPct val="114000"/>
              </a:lnSpc>
              <a:spcBef>
                <a:spcPts val="600"/>
              </a:spcBef>
              <a:buFont typeface="+mj-lt"/>
              <a:buAutoNum type="arabicPeriod" startAt="4"/>
              <a:defRPr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Gabriola" panose="04040605051002020D02" pitchFamily="82" charset="0"/>
              </a:rPr>
              <a:t>Роли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Gabriola" panose="04040605051002020D02" pitchFamily="82" charset="0"/>
              </a:rPr>
              <a:t>. Учащимся должен быть представлен список ролей (от 2 и более), от лица которых они могут выполнить задания. Для каждой роли необходимо прописать план работы и задания. </a:t>
            </a:r>
            <a:endParaRPr lang="ru-RU" sz="2800" b="1" dirty="0" smtClean="0">
              <a:solidFill>
                <a:schemeClr val="accent5">
                  <a:lumMod val="50000"/>
                </a:schemeClr>
              </a:solidFill>
              <a:latin typeface="Gabriola" panose="04040605051002020D02" pitchFamily="82" charset="0"/>
            </a:endParaRPr>
          </a:p>
          <a:p>
            <a:pPr marL="971550" lvl="1" indent="-514350">
              <a:lnSpc>
                <a:spcPct val="114000"/>
              </a:lnSpc>
              <a:spcBef>
                <a:spcPts val="600"/>
              </a:spcBef>
              <a:buFont typeface="+mj-lt"/>
              <a:buAutoNum type="arabicPeriod" startAt="4"/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Gabriola" panose="04040605051002020D02" pitchFamily="82" charset="0"/>
              </a:rPr>
              <a:t>Описание процедуры работы, которую необходимо выполнить каждому участнику квеста при самостоятельном выполнении задания (этапы). </a:t>
            </a:r>
          </a:p>
        </p:txBody>
      </p:sp>
    </p:spTree>
    <p:extLst>
      <p:ext uri="{BB962C8B-B14F-4D97-AF65-F5344CB8AC3E}">
        <p14:creationId xmlns:p14="http://schemas.microsoft.com/office/powerpoint/2010/main" val="209889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D:\20.02.2013 Веб-квест Выступление\bezymjanny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1674" y="205413"/>
            <a:ext cx="1524000" cy="1419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3598826" y="516642"/>
            <a:ext cx="36123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solidFill>
                  <a:srgbClr val="5800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  <a:ea typeface="Tahoma" panose="020B0604030504040204" pitchFamily="34" charset="0"/>
                <a:cs typeface="Tahoma" panose="020B0604030504040204" pitchFamily="34" charset="0"/>
              </a:rPr>
              <a:t>Структура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5989" y="1624638"/>
            <a:ext cx="8267178" cy="3504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marL="971550" lvl="1" indent="-514350">
              <a:lnSpc>
                <a:spcPct val="114000"/>
              </a:lnSpc>
              <a:spcBef>
                <a:spcPts val="600"/>
              </a:spcBef>
              <a:buFont typeface="+mj-lt"/>
              <a:buAutoNum type="arabicPeriod" startAt="6"/>
              <a:defRPr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Gabriola" panose="04040605051002020D02" pitchFamily="82" charset="0"/>
              </a:rPr>
              <a:t>Описание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Gabriola" panose="04040605051002020D02" pitchFamily="82" charset="0"/>
              </a:rPr>
              <a:t>критериев и параметров оценки веб-квеста. </a:t>
            </a:r>
          </a:p>
          <a:p>
            <a:pPr marL="971550" lvl="1" indent="-514350">
              <a:lnSpc>
                <a:spcPct val="114000"/>
              </a:lnSpc>
              <a:spcBef>
                <a:spcPts val="600"/>
              </a:spcBef>
              <a:buFont typeface="+mj-lt"/>
              <a:buAutoNum type="arabicPeriod" startAt="6"/>
              <a:defRPr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Gabriola" panose="04040605051002020D02" pitchFamily="82" charset="0"/>
              </a:rPr>
              <a:t>Руководство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Gabriola" panose="04040605051002020D02" pitchFamily="82" charset="0"/>
              </a:rPr>
              <a:t>к действиям, где описывается, как организовать и представить собранную информацию. </a:t>
            </a:r>
          </a:p>
          <a:p>
            <a:pPr marL="971550" lvl="1" indent="-514350">
              <a:lnSpc>
                <a:spcPct val="114000"/>
              </a:lnSpc>
              <a:spcBef>
                <a:spcPts val="600"/>
              </a:spcBef>
              <a:buFont typeface="+mj-lt"/>
              <a:buAutoNum type="arabicPeriod" startAt="6"/>
              <a:defRPr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Gabriola" panose="04040605051002020D02" pitchFamily="82" charset="0"/>
              </a:rPr>
              <a:t>Заключение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Gabriola" panose="04040605051002020D02" pitchFamily="82" charset="0"/>
              </a:rPr>
              <a:t>, где суммируется опыт, который будет получен участниками при выполнении самостоятельной работы над веб-</a:t>
            </a:r>
            <a:r>
              <a:rPr lang="ru-RU" sz="2800" b="1" dirty="0" err="1">
                <a:solidFill>
                  <a:schemeClr val="accent5">
                    <a:lumMod val="50000"/>
                  </a:schemeClr>
                </a:solidFill>
                <a:latin typeface="Gabriola" panose="04040605051002020D02" pitchFamily="82" charset="0"/>
              </a:rPr>
              <a:t>квестом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Gabriola" panose="04040605051002020D02" pitchFamily="8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5873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3771" y="1817539"/>
            <a:ext cx="7529805" cy="4196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defRPr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Gabriola" panose="04040605051002020D02" pitchFamily="82" charset="0"/>
              </a:rPr>
              <a:t>Берни Додж определил следующие виды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Gabriola" panose="04040605051002020D02" pitchFamily="82" charset="0"/>
              </a:rPr>
              <a:t>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Gabriola" panose="04040605051002020D02" pitchFamily="82" charset="0"/>
              </a:rPr>
              <a:t> заданий для веб-квестов:</a:t>
            </a:r>
          </a:p>
          <a:p>
            <a:pPr marL="457200" indent="-45720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Gabriola" panose="04040605051002020D02" pitchFamily="82" charset="0"/>
              </a:rPr>
              <a:t>Пересказ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Gabriola" panose="04040605051002020D02" pitchFamily="82" charset="0"/>
              </a:rPr>
              <a:t>– демонстрация понимания темы на основе  представления материалов из разных источников в новом формате: создание  презентации, плаката, рассказа.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Gabriola" panose="04040605051002020D02" pitchFamily="82" charset="0"/>
                <a:hlinkClick r:id="rId2"/>
              </a:rPr>
              <a:t> 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Gabriola" panose="04040605051002020D02" pitchFamily="82" charset="0"/>
              <a:hlinkClick r:id="rId2"/>
            </a:endParaRPr>
          </a:p>
          <a:p>
            <a:pPr algn="r">
              <a:lnSpc>
                <a:spcPct val="114000"/>
              </a:lnSpc>
              <a:spcBef>
                <a:spcPts val="600"/>
              </a:spcBef>
              <a:defRPr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Gabriola" panose="04040605051002020D02" pitchFamily="82" charset="0"/>
                <a:hlinkClick r:id="rId2"/>
              </a:rPr>
              <a:t>Цивилизация эпохи Средневековья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Gabriola" panose="04040605051002020D02" pitchFamily="82" charset="0"/>
            </a:endParaRPr>
          </a:p>
          <a:p>
            <a:pPr marL="457200" indent="-45720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Gabriola" panose="04040605051002020D02" pitchFamily="82" charset="0"/>
              </a:rPr>
              <a:t>Планирование и проектирование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Gabriola" panose="04040605051002020D02" pitchFamily="82" charset="0"/>
              </a:rPr>
              <a:t>– разработка плана или проекта на основе заданных условий.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Gabriola" panose="04040605051002020D02" pitchFamily="82" charset="0"/>
              </a:rPr>
              <a:t> </a:t>
            </a:r>
            <a:endParaRPr lang="ru-RU" sz="2400" dirty="0" smtClean="0">
              <a:solidFill>
                <a:schemeClr val="accent5">
                  <a:lumMod val="50000"/>
                </a:schemeClr>
              </a:solidFill>
              <a:latin typeface="Gabriola" panose="04040605051002020D02" pitchFamily="82" charset="0"/>
            </a:endParaRPr>
          </a:p>
          <a:p>
            <a:pPr algn="r">
              <a:lnSpc>
                <a:spcPct val="114000"/>
              </a:lnSpc>
              <a:spcBef>
                <a:spcPts val="600"/>
              </a:spcBef>
              <a:defRPr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Gabriola" panose="04040605051002020D02" pitchFamily="82" charset="0"/>
                <a:hlinkClick r:id="rId3"/>
              </a:rPr>
              <a:t>Приглашаем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Gabriola" panose="04040605051002020D02" pitchFamily="82" charset="0"/>
                <a:hlinkClick r:id="rId3"/>
              </a:rPr>
              <a:t>на Урал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Gabriola" panose="04040605051002020D02" pitchFamily="82" charset="0"/>
            </a:endParaRPr>
          </a:p>
          <a:p>
            <a:pPr marL="457200" indent="-45720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Gabriola" panose="04040605051002020D02" pitchFamily="82" charset="0"/>
              </a:rPr>
              <a:t>Самопознание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Gabriola" panose="04040605051002020D02" pitchFamily="82" charset="0"/>
              </a:rPr>
              <a:t>– любые аспекты исследования личности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Gabriola" panose="04040605051002020D02" pitchFamily="82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2759005" y="205413"/>
            <a:ext cx="6086669" cy="1419225"/>
            <a:chOff x="2759005" y="205413"/>
            <a:chExt cx="6086669" cy="1419225"/>
          </a:xfrm>
        </p:grpSpPr>
        <p:sp>
          <p:nvSpPr>
            <p:cNvPr id="5" name="TextBox 4"/>
            <p:cNvSpPr txBox="1"/>
            <p:nvPr/>
          </p:nvSpPr>
          <p:spPr>
            <a:xfrm>
              <a:off x="2759005" y="286382"/>
              <a:ext cx="456266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400" b="1" dirty="0" smtClean="0">
                  <a:solidFill>
                    <a:srgbClr val="5800B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stral" panose="03090702030407020403" pitchFamily="66" charset="0"/>
                  <a:ea typeface="Tahoma" panose="020B0604030504040204" pitchFamily="34" charset="0"/>
                  <a:cs typeface="Tahoma" panose="020B0604030504040204" pitchFamily="34" charset="0"/>
                </a:rPr>
                <a:t>Виды заданий для</a:t>
              </a:r>
              <a:endParaRPr lang="ru-RU" sz="5400" b="1" dirty="0">
                <a:solidFill>
                  <a:srgbClr val="5800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6" name="Picture 4" descr="D:\20.02.2013 Веб-квест Выступление\bezymjannyj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21674" y="205413"/>
              <a:ext cx="1524000" cy="141922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val="405471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1083</TotalTime>
  <Words>1020</Words>
  <Application>Microsoft Office PowerPoint</Application>
  <PresentationFormat>Экран (4:3)</PresentationFormat>
  <Paragraphs>151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Ментальные карты </vt:lpstr>
      <vt:lpstr>Плейкаст - http://www.playcast.ru/  </vt:lpstr>
      <vt:lpstr>Стенгазета - http://wikiwall.ru/</vt:lpstr>
      <vt:lpstr>Ленты времени </vt:lpstr>
      <vt:lpstr>Напиши пословицу</vt:lpstr>
      <vt:lpstr>И еще совсем немножко…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EDU</cp:lastModifiedBy>
  <cp:revision>58</cp:revision>
  <dcterms:created xsi:type="dcterms:W3CDTF">2013-11-19T05:52:05Z</dcterms:created>
  <dcterms:modified xsi:type="dcterms:W3CDTF">2015-03-18T09:57:00Z</dcterms:modified>
</cp:coreProperties>
</file>